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67" r:id="rId3"/>
    <p:sldId id="258" r:id="rId4"/>
    <p:sldId id="259" r:id="rId5"/>
    <p:sldId id="276" r:id="rId6"/>
    <p:sldId id="280" r:id="rId7"/>
    <p:sldId id="304" r:id="rId8"/>
    <p:sldId id="305" r:id="rId9"/>
    <p:sldId id="310" r:id="rId10"/>
    <p:sldId id="311" r:id="rId11"/>
    <p:sldId id="312" r:id="rId12"/>
    <p:sldId id="283" r:id="rId13"/>
    <p:sldId id="265" r:id="rId14"/>
    <p:sldId id="313" r:id="rId15"/>
    <p:sldId id="314" r:id="rId16"/>
    <p:sldId id="315" r:id="rId17"/>
    <p:sldId id="281" r:id="rId18"/>
    <p:sldId id="282" r:id="rId19"/>
    <p:sldId id="268" r:id="rId20"/>
    <p:sldId id="279" r:id="rId21"/>
    <p:sldId id="284" r:id="rId22"/>
    <p:sldId id="287" r:id="rId23"/>
    <p:sldId id="288" r:id="rId24"/>
    <p:sldId id="289" r:id="rId25"/>
    <p:sldId id="291" r:id="rId26"/>
    <p:sldId id="290" r:id="rId27"/>
    <p:sldId id="292" r:id="rId28"/>
    <p:sldId id="293" r:id="rId29"/>
    <p:sldId id="295" r:id="rId30"/>
    <p:sldId id="298" r:id="rId31"/>
    <p:sldId id="297" r:id="rId32"/>
    <p:sldId id="275" r:id="rId33"/>
  </p:sldIdLst>
  <p:sldSz cx="18288000" cy="10287000"/>
  <p:notesSz cx="6858000" cy="9144000"/>
  <p:embeddedFontLst>
    <p:embeddedFont>
      <p:font typeface="Arimo" panose="020B0604020202020204" charset="0"/>
      <p:bold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DM Sans" panose="020B0604020202020204" charset="0"/>
      <p:regular r:id="rId41"/>
      <p:bold r:id="rId42"/>
      <p:boldItalic r:id="rId43"/>
    </p:embeddedFont>
    <p:embeddedFont>
      <p:font typeface="나눔고딕" panose="020D0604000000000000" pitchFamily="34" charset="-127"/>
      <p:regular r:id="rId44"/>
      <p:bold r:id="rId45"/>
    </p:embeddedFont>
    <p:embeddedFont>
      <p:font typeface="나눔고딕OTF ExtraBold" panose="020D0904000000000000" pitchFamily="34" charset="-127"/>
      <p:bold r:id="rId46"/>
    </p:embeddedFont>
    <p:embeddedFont>
      <p:font typeface="나눔스퀘어" panose="020B0600000101010101" pitchFamily="34" charset="-127"/>
      <p:regular r:id="rId47"/>
    </p:embeddedFont>
    <p:embeddedFont>
      <p:font typeface="나눔스퀘어 ExtraBold" panose="020B0600000101010101" pitchFamily="34" charset="-127"/>
      <p:bold r:id="rId48"/>
    </p:embeddedFont>
    <p:embeddedFont>
      <p:font typeface="나눔스퀘어OTF ExtraBold" panose="020B0600000101010101" pitchFamily="34" charset="-127"/>
      <p:bold r:id="rId49"/>
    </p:embeddedFont>
    <p:embeddedFont>
      <p:font typeface="맑은 고딕" panose="020B0503020000020004" pitchFamily="34" charset="-127"/>
      <p:regular r:id="rId50"/>
      <p:bold r:id="rId51"/>
    </p:embeddedFont>
    <p:embeddedFont>
      <p:font typeface="한컴 고딕" panose="02000500000000000000" pitchFamily="2" charset="-127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536"/>
    <a:srgbClr val="4D5444"/>
    <a:srgbClr val="DAC5AD"/>
    <a:srgbClr val="3E3932"/>
    <a:srgbClr val="102405"/>
    <a:srgbClr val="702F10"/>
    <a:srgbClr val="F19824"/>
    <a:srgbClr val="747945"/>
    <a:srgbClr val="DE300F"/>
    <a:srgbClr val="DCC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2" autoAdjust="0"/>
    <p:restoredTop sz="89059" autoAdjust="0"/>
  </p:normalViewPr>
  <p:slideViewPr>
    <p:cSldViewPr snapToGrid="0">
      <p:cViewPr varScale="1">
        <p:scale>
          <a:sx n="68" d="100"/>
          <a:sy n="68" d="100"/>
        </p:scale>
        <p:origin x="76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반갑습니다</a:t>
            </a:r>
            <a:r>
              <a:rPr lang="en-US" altLang="ko-KR" dirty="0"/>
              <a:t>. </a:t>
            </a:r>
            <a:r>
              <a:rPr lang="ko-KR" altLang="en-US" dirty="0" err="1"/>
              <a:t>뽀송한</a:t>
            </a:r>
            <a:r>
              <a:rPr lang="ko-KR" altLang="en-US" dirty="0"/>
              <a:t> </a:t>
            </a:r>
            <a:r>
              <a:rPr lang="ko-KR" altLang="en-US" dirty="0" err="1"/>
              <a:t>수건조</a:t>
            </a:r>
            <a:r>
              <a:rPr lang="ko-KR" altLang="en-US" dirty="0"/>
              <a:t> 발표를 시작할 수 있도록 하겠습니다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프로젝트의 이름은 </a:t>
            </a:r>
            <a:r>
              <a:rPr lang="en-US" altLang="ko-KR" dirty="0" err="1"/>
              <a:t>moda</a:t>
            </a:r>
            <a:r>
              <a:rPr lang="en-US" altLang="ko-KR" dirty="0"/>
              <a:t> match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Moda</a:t>
            </a:r>
            <a:r>
              <a:rPr lang="ko-KR" altLang="en-US" dirty="0"/>
              <a:t>라는 단어는 이태리어로 패션을 뜻하고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 프로젝트에서 의류 이미지를 넣으면 이와 유사한 의류를 매칭해주는 추천시스템이기 </a:t>
            </a:r>
            <a:r>
              <a:rPr lang="ko-KR" altLang="en-US" dirty="0" err="1"/>
              <a:t>떄문에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이름을 짓게 되었습니다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59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586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6562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4" name="Google Shape;26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221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플라스크 환경에 저장된 로컬 데이터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비즈니스 서비스</a:t>
            </a:r>
            <a:r>
              <a:rPr lang="en-US" altLang="ko-KR"/>
              <a:t>,</a:t>
            </a:r>
            <a:r>
              <a:rPr lang="ko-KR" altLang="en-US"/>
              <a:t> 커스터머 서비스</a:t>
            </a:r>
          </a:p>
        </p:txBody>
      </p:sp>
      <p:sp>
        <p:nvSpPr>
          <p:cNvPr id="264" name="Google Shape;26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34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플라스크 환경에 저장된 로컬 데이터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비즈니스 서비스</a:t>
            </a:r>
            <a:r>
              <a:rPr lang="en-US" altLang="ko-KR"/>
              <a:t>,</a:t>
            </a:r>
            <a:r>
              <a:rPr lang="ko-KR" altLang="en-US"/>
              <a:t> 커스터머 서비스</a:t>
            </a:r>
          </a:p>
        </p:txBody>
      </p:sp>
      <p:sp>
        <p:nvSpPr>
          <p:cNvPr id="264" name="Google Shape;26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194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역할을 유연하게 관리하기 위해서</a:t>
            </a:r>
            <a:br>
              <a:rPr lang="ko-KR" altLang="en-US"/>
            </a:br>
            <a:r>
              <a:rPr lang="ko-KR" altLang="en-US"/>
              <a:t>지금은 역할이 </a:t>
            </a:r>
            <a:r>
              <a:rPr lang="en-US" altLang="ko-KR"/>
              <a:t>user, admin</a:t>
            </a:r>
            <a:r>
              <a:rPr lang="ko-KR" altLang="en-US"/>
              <a:t>밖에 없는데 나중에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애플리케이션이 확장되면서 권한 구조가 복잡해질 수 있습니다.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새로운 권한을 추가하거나 기존 권한을 변경할 때, List 구조는 유연하게 대처할 수 있습니다.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특정 역할에 다양한 권한을 할당하는 등의 작업이 용이합니다. </a:t>
            </a:r>
            <a:r>
              <a:rPr lang="en-US" altLang="ko-KR"/>
              <a:t>=</a:t>
            </a:r>
            <a:r>
              <a:rPr lang="ko-KR" altLang="en-US"/>
              <a:t> 개발자가 처리하기도 쉽다</a:t>
            </a:r>
            <a:r>
              <a:rPr lang="en-US" altLang="ko-KR"/>
              <a:t>.</a:t>
            </a:r>
          </a:p>
        </p:txBody>
      </p:sp>
      <p:sp>
        <p:nvSpPr>
          <p:cNvPr id="264" name="Google Shape;26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308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64" name="Google Shape;26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906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본격전인 발표에 앞서 팀원 소개가 있겠습니다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</a:t>
            </a:r>
            <a:r>
              <a:rPr lang="en-US" altLang="ko-KR" dirty="0"/>
              <a:t>! </a:t>
            </a:r>
            <a:r>
              <a:rPr lang="ko-KR" altLang="en-US" dirty="0"/>
              <a:t>반갑습니다</a:t>
            </a:r>
            <a:r>
              <a:rPr lang="en-US" altLang="ko-KR" dirty="0"/>
              <a:t>. </a:t>
            </a:r>
            <a:r>
              <a:rPr lang="ko-KR" altLang="en-US" dirty="0" err="1"/>
              <a:t>뽀송한</a:t>
            </a:r>
            <a:r>
              <a:rPr lang="ko-KR" altLang="en-US" dirty="0"/>
              <a:t> 수건팀의 팀장이자</a:t>
            </a:r>
            <a:r>
              <a:rPr lang="en-US" altLang="ko-KR" dirty="0"/>
              <a:t>, </a:t>
            </a:r>
            <a:r>
              <a:rPr lang="ko-KR" altLang="en-US" dirty="0"/>
              <a:t>데이터 분석을 </a:t>
            </a:r>
            <a:r>
              <a:rPr lang="ko-KR" altLang="en-US" dirty="0" err="1"/>
              <a:t>맡고있는</a:t>
            </a:r>
            <a:r>
              <a:rPr lang="ko-KR" altLang="en-US" dirty="0"/>
              <a:t> </a:t>
            </a:r>
            <a:r>
              <a:rPr lang="ko-KR" altLang="en-US" dirty="0" err="1"/>
              <a:t>신건영입니다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옆에 행복해 보이는 분은 </a:t>
            </a:r>
            <a:r>
              <a:rPr lang="ko-KR" altLang="en-US" dirty="0" err="1"/>
              <a:t>저희팀에</a:t>
            </a:r>
            <a:r>
              <a:rPr lang="ko-KR" altLang="en-US" dirty="0"/>
              <a:t> 프론트를 맡고 있는 장민우 님이십니다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옆에 멋있는 친구는 저희 팀에 </a:t>
            </a:r>
            <a:r>
              <a:rPr lang="ko-KR" altLang="en-US" dirty="0" err="1"/>
              <a:t>백엔드를</a:t>
            </a:r>
            <a:r>
              <a:rPr lang="ko-KR" altLang="en-US" dirty="0"/>
              <a:t> </a:t>
            </a:r>
            <a:r>
              <a:rPr lang="ko-KR" altLang="en-US" dirty="0" err="1"/>
              <a:t>맡고있는</a:t>
            </a:r>
            <a:r>
              <a:rPr lang="ko-KR" altLang="en-US" dirty="0"/>
              <a:t> 김보성 군입니다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저희 팀의 정신적 지주 막내이자 </a:t>
            </a:r>
            <a:r>
              <a:rPr lang="ko-KR" altLang="en-US" dirty="0" err="1"/>
              <a:t>백엔드를</a:t>
            </a:r>
            <a:r>
              <a:rPr lang="ko-KR" altLang="en-US" dirty="0"/>
              <a:t> 맡고 있는 </a:t>
            </a:r>
            <a:r>
              <a:rPr lang="ko-KR" altLang="en-US" dirty="0" err="1"/>
              <a:t>채수철군입니다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311" name="Google Shape;3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사용한 데이터 소스는 크게 </a:t>
            </a:r>
            <a:r>
              <a:rPr lang="en-US" altLang="ko-KR" dirty="0"/>
              <a:t>4</a:t>
            </a:r>
            <a:r>
              <a:rPr lang="ko-KR" altLang="en-US" dirty="0"/>
              <a:t>가지가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첫번째로는 </a:t>
            </a:r>
            <a:r>
              <a:rPr lang="en-US" altLang="ko-KR" dirty="0"/>
              <a:t>k-fashion dataset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348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006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959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911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965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575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b="1" dirty="0"/>
              <a:t>특징</a:t>
            </a:r>
            <a:r>
              <a:rPr lang="en-US" altLang="ko-KR" dirty="0"/>
              <a:t>: PC3</a:t>
            </a:r>
            <a:r>
              <a:rPr lang="ko-KR" altLang="en-US" dirty="0"/>
              <a:t>에서는 이미지의 중앙 부분이 밝은 색상</a:t>
            </a:r>
            <a:r>
              <a:rPr lang="en-US" altLang="ko-KR" dirty="0"/>
              <a:t>(</a:t>
            </a:r>
            <a:r>
              <a:rPr lang="ko-KR" altLang="en-US" dirty="0"/>
              <a:t>흰색 또는 밝은 회색</a:t>
            </a:r>
            <a:r>
              <a:rPr lang="en-US" altLang="ko-KR" dirty="0"/>
              <a:t>)</a:t>
            </a:r>
            <a:r>
              <a:rPr lang="ko-KR" altLang="en-US" dirty="0"/>
              <a:t>으로 나타나고</a:t>
            </a:r>
            <a:r>
              <a:rPr lang="en-US" altLang="ko-KR" dirty="0"/>
              <a:t>, </a:t>
            </a:r>
            <a:r>
              <a:rPr lang="ko-KR" altLang="en-US" dirty="0"/>
              <a:t>주변부로 갈수록 어두운 색상</a:t>
            </a:r>
            <a:r>
              <a:rPr lang="en-US" altLang="ko-KR" dirty="0"/>
              <a:t>(</a:t>
            </a:r>
            <a:r>
              <a:rPr lang="ko-KR" altLang="en-US" dirty="0"/>
              <a:t>검정색</a:t>
            </a:r>
            <a:r>
              <a:rPr lang="en-US" altLang="ko-KR" dirty="0"/>
              <a:t>, </a:t>
            </a:r>
            <a:r>
              <a:rPr lang="ko-KR" altLang="en-US" dirty="0"/>
              <a:t>짙은 회색</a:t>
            </a:r>
            <a:r>
              <a:rPr lang="en-US" altLang="ko-KR" dirty="0"/>
              <a:t>)</a:t>
            </a:r>
            <a:r>
              <a:rPr lang="ko-KR" altLang="en-US" dirty="0"/>
              <a:t>으로 표현되고 있습니다</a:t>
            </a:r>
            <a:r>
              <a:rPr lang="en-US" altLang="ko-KR" dirty="0"/>
              <a:t>. </a:t>
            </a:r>
            <a:r>
              <a:rPr lang="ko-KR" altLang="en-US" dirty="0"/>
              <a:t>이 주성분은 중앙에서 주변으로의 색상 변화가 두드러지며</a:t>
            </a:r>
            <a:r>
              <a:rPr lang="en-US" altLang="ko-KR" dirty="0"/>
              <a:t>, </a:t>
            </a:r>
            <a:r>
              <a:rPr lang="ko-KR" altLang="en-US" dirty="0"/>
              <a:t>전체적으로 이미지의 밝기 차이를 강조하는 것처럼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의미</a:t>
            </a:r>
            <a:r>
              <a:rPr lang="en-US" altLang="ko-KR" dirty="0"/>
              <a:t>: PC3</a:t>
            </a:r>
            <a:r>
              <a:rPr lang="ko-KR" altLang="en-US" dirty="0"/>
              <a:t>는 이미지에서 밝기와 관련된 정보를 많이 설명하고 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 주성분은 이미지에서 중앙과 주변의 밝기 대비를 설명하는 데 중요한 역할을 합니다</a:t>
            </a:r>
            <a:r>
              <a:rPr lang="en-US" altLang="ko-KR" dirty="0"/>
              <a:t>. </a:t>
            </a:r>
            <a:r>
              <a:rPr lang="ko-KR" altLang="en-US" dirty="0"/>
              <a:t>이는 이미지의 조명 조건</a:t>
            </a:r>
            <a:r>
              <a:rPr lang="en-US" altLang="ko-KR" dirty="0"/>
              <a:t>, </a:t>
            </a:r>
            <a:r>
              <a:rPr lang="ko-KR" altLang="en-US" dirty="0"/>
              <a:t>물체의 음영</a:t>
            </a:r>
            <a:r>
              <a:rPr lang="en-US" altLang="ko-KR" dirty="0"/>
              <a:t>, </a:t>
            </a:r>
            <a:r>
              <a:rPr lang="ko-KR" altLang="en-US" dirty="0"/>
              <a:t>또는 배경과 피사체 간의 밝기 차이와 관련이 있을 수 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b="1" dirty="0"/>
          </a:p>
          <a:p>
            <a:r>
              <a:rPr lang="en-US" altLang="ko-KR" b="1" dirty="0"/>
              <a:t>PC4 (Principal Component 4)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PC4</a:t>
            </a:r>
            <a:r>
              <a:rPr lang="ko-KR" altLang="en-US" dirty="0"/>
              <a:t>에서 눈에 띄는 특징은 이미지를 세로로 나누는 듯한 중간 부분의 두드러진 색상 차이입니다</a:t>
            </a:r>
            <a:r>
              <a:rPr lang="en-US" altLang="ko-KR" dirty="0"/>
              <a:t>. </a:t>
            </a:r>
            <a:r>
              <a:rPr lang="ko-KR" altLang="en-US" dirty="0"/>
              <a:t>특히 붉은색과 녹색</a:t>
            </a:r>
            <a:r>
              <a:rPr lang="en-US" altLang="ko-KR" dirty="0"/>
              <a:t>/</a:t>
            </a:r>
            <a:r>
              <a:rPr lang="ko-KR" altLang="en-US" dirty="0"/>
              <a:t>청색 계열이 중심에 배치되어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 주성분은 이미지의 중앙 영역에서 발생하는 색상 변화를 주로 설명하고 있습니다</a:t>
            </a:r>
            <a:r>
              <a:rPr lang="en-US" altLang="ko-KR" dirty="0"/>
              <a:t>. </a:t>
            </a:r>
            <a:r>
              <a:rPr lang="ko-KR" altLang="en-US" dirty="0"/>
              <a:t>이는 두 개의 상의 위치나 구도가 중요한 역할을 하고 있음을 나타낼 수 있습니다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PC5 (Principal Component 5)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PC5</a:t>
            </a:r>
            <a:r>
              <a:rPr lang="ko-KR" altLang="en-US" dirty="0"/>
              <a:t>는 이미지 전체에 걸쳐 붉은색과 청록색 계열의 강한 색상 대비가 특징입니다</a:t>
            </a:r>
            <a:r>
              <a:rPr lang="en-US" altLang="ko-KR" dirty="0"/>
              <a:t>. </a:t>
            </a:r>
            <a:r>
              <a:rPr lang="ko-KR" altLang="en-US" dirty="0"/>
              <a:t>상단과 하단의 색상 변화가 강조되어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 주성분은 이미지에서 상하 영역 간의 색상 차이를 강조합니다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상의 상단과 하단의 색상 대비가 크거나</a:t>
            </a:r>
            <a:r>
              <a:rPr lang="en-US" altLang="ko-KR" dirty="0"/>
              <a:t>, </a:t>
            </a:r>
            <a:r>
              <a:rPr lang="ko-KR" altLang="en-US" dirty="0"/>
              <a:t>배경과 상의 색상 차이가 큰 경우에 해당합니다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altLang="ko-KR" b="1" dirty="0"/>
              <a:t>PC6 (Principal Component 6)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PC6</a:t>
            </a:r>
            <a:r>
              <a:rPr lang="ko-KR" altLang="en-US" dirty="0"/>
              <a:t>는 붉은색과 청록색</a:t>
            </a:r>
            <a:r>
              <a:rPr lang="en-US" altLang="ko-KR" dirty="0"/>
              <a:t>/</a:t>
            </a:r>
            <a:r>
              <a:rPr lang="ko-KR" altLang="en-US" dirty="0"/>
              <a:t>청색 계열의 색상이 중심부에서 강하게 나타나며</a:t>
            </a:r>
            <a:r>
              <a:rPr lang="en-US" altLang="ko-KR" dirty="0"/>
              <a:t>, </a:t>
            </a:r>
            <a:r>
              <a:rPr lang="ko-KR" altLang="en-US" dirty="0"/>
              <a:t>전체적으로 색상 대비가 강하게 표현되어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 주성분은 이미지에서 특정 색상 대비</a:t>
            </a:r>
            <a:r>
              <a:rPr lang="en-US" altLang="ko-KR" dirty="0"/>
              <a:t>, </a:t>
            </a:r>
            <a:r>
              <a:rPr lang="ko-KR" altLang="en-US" dirty="0"/>
              <a:t>특히 붉은색과 청록색 계열 간의 대비를 설명합니다</a:t>
            </a:r>
            <a:r>
              <a:rPr lang="en-US" altLang="ko-KR" dirty="0"/>
              <a:t>. </a:t>
            </a:r>
            <a:r>
              <a:rPr lang="ko-KR" altLang="en-US" dirty="0"/>
              <a:t>이는 주로 이미지의 특정 색조 변화와 관련이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8401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PC1 (Principal Component 1)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 이미지에서는 주로 파란색과 베이지색 계열이 두드러집니다</a:t>
            </a:r>
            <a:r>
              <a:rPr lang="en-US" altLang="ko-KR" dirty="0"/>
              <a:t>. </a:t>
            </a:r>
            <a:r>
              <a:rPr lang="ko-KR" altLang="en-US" dirty="0"/>
              <a:t>중앙에는 밝은 영역이 위치하고</a:t>
            </a:r>
            <a:r>
              <a:rPr lang="en-US" altLang="ko-KR" dirty="0"/>
              <a:t>, </a:t>
            </a:r>
            <a:r>
              <a:rPr lang="ko-KR" altLang="en-US" dirty="0"/>
              <a:t>상하 좌우로 색상이 점점 어두워집니다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PC1</a:t>
            </a:r>
            <a:r>
              <a:rPr lang="ko-KR" altLang="en-US" dirty="0"/>
              <a:t>은 전체 이미지에서 가장 큰 변동성을 설명하는 요소로</a:t>
            </a:r>
            <a:r>
              <a:rPr lang="en-US" altLang="ko-KR" dirty="0"/>
              <a:t>, </a:t>
            </a:r>
            <a:r>
              <a:rPr lang="ko-KR" altLang="en-US" dirty="0"/>
              <a:t>주로 조명에 따른 밝기 변화와 상의 및 바지의 색상 대비를 설명할 수 있습니다</a:t>
            </a:r>
            <a:r>
              <a:rPr lang="en-US" altLang="ko-KR" dirty="0"/>
              <a:t>. </a:t>
            </a:r>
            <a:r>
              <a:rPr lang="ko-KR" altLang="en-US" dirty="0"/>
              <a:t>특히 상의와 바지의 경계 부분이 강조되어 보입니다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b="1" dirty="0"/>
              <a:t>PC2 (Principal Component 2)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중앙에 밝은 영역이 있으며</a:t>
            </a:r>
            <a:r>
              <a:rPr lang="en-US" altLang="ko-KR" dirty="0"/>
              <a:t>, </a:t>
            </a:r>
            <a:r>
              <a:rPr lang="ko-KR" altLang="en-US" dirty="0"/>
              <a:t>상하로 점차 어두워집니다</a:t>
            </a:r>
            <a:r>
              <a:rPr lang="en-US" altLang="ko-KR" dirty="0"/>
              <a:t>. </a:t>
            </a:r>
            <a:r>
              <a:rPr lang="ko-KR" altLang="en-US" dirty="0"/>
              <a:t>청록색과 붉은색의 색상 대비가 나타납니다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PC2</a:t>
            </a:r>
            <a:r>
              <a:rPr lang="ko-KR" altLang="en-US" dirty="0"/>
              <a:t>는 밝기 대비와 함께 색상 대비를 설명합니다</a:t>
            </a:r>
            <a:r>
              <a:rPr lang="en-US" altLang="ko-KR" dirty="0"/>
              <a:t>. </a:t>
            </a:r>
            <a:r>
              <a:rPr lang="ko-KR" altLang="en-US" dirty="0"/>
              <a:t>이는 의상이나 배경에서의 색상 변화</a:t>
            </a:r>
            <a:r>
              <a:rPr lang="en-US" altLang="ko-KR" dirty="0"/>
              <a:t>, </a:t>
            </a:r>
            <a:r>
              <a:rPr lang="ko-KR" altLang="en-US" dirty="0"/>
              <a:t>특히 상의와 배경 간의 명암 차이를 강조합니다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PC3 (Principal Component 3)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중심부에 밝은 영역이 위치하고</a:t>
            </a:r>
            <a:r>
              <a:rPr lang="en-US" altLang="ko-KR" dirty="0"/>
              <a:t>, </a:t>
            </a:r>
            <a:r>
              <a:rPr lang="ko-KR" altLang="en-US" dirty="0"/>
              <a:t>좌우로 어두운 색상이 있습니다</a:t>
            </a:r>
            <a:r>
              <a:rPr lang="en-US" altLang="ko-KR" dirty="0"/>
              <a:t>. </a:t>
            </a:r>
            <a:r>
              <a:rPr lang="ko-KR" altLang="en-US" dirty="0"/>
              <a:t>색상은 주로 회색과 녹색 계열이 나타납니다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 주성분은 이미지에서 특정 색상 변화를 설명하며</a:t>
            </a:r>
            <a:r>
              <a:rPr lang="en-US" altLang="ko-KR" dirty="0"/>
              <a:t>, </a:t>
            </a:r>
            <a:r>
              <a:rPr lang="ko-KR" altLang="en-US" dirty="0"/>
              <a:t>물체의 윤곽과 조명을 설명하는 데 기여할 수 있습니다</a:t>
            </a:r>
            <a:r>
              <a:rPr lang="en-US" altLang="ko-KR" dirty="0"/>
              <a:t>. </a:t>
            </a:r>
            <a:r>
              <a:rPr lang="ko-KR" altLang="en-US" dirty="0"/>
              <a:t>이는 피사체의 형태와 색상의 세부적인 변화를 반영할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PC4 (Principal Component 4)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중앙에 핑크색과 녹색이 주로 나타나며</a:t>
            </a:r>
            <a:r>
              <a:rPr lang="en-US" altLang="ko-KR" dirty="0"/>
              <a:t>, </a:t>
            </a:r>
            <a:r>
              <a:rPr lang="ko-KR" altLang="en-US" dirty="0"/>
              <a:t>색상 대비가 강하게 보입니다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PC4</a:t>
            </a:r>
            <a:r>
              <a:rPr lang="ko-KR" altLang="en-US" dirty="0"/>
              <a:t>는 색상 대비와 더불어 이미지의 특정 영역에서의 명암 대비를 설명합니다</a:t>
            </a:r>
            <a:r>
              <a:rPr lang="en-US" altLang="ko-KR" dirty="0"/>
              <a:t>. </a:t>
            </a:r>
            <a:r>
              <a:rPr lang="ko-KR" altLang="en-US" dirty="0"/>
              <a:t>이는 색상 대비가 중요한 피사체의 특정 부분을 강조하는 데 사용될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PC5 (Principal Component 5)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중앙에 주로 파란색과 주황색 계열이 강하게 나타나며</a:t>
            </a:r>
            <a:r>
              <a:rPr lang="en-US" altLang="ko-KR" dirty="0"/>
              <a:t>, </a:t>
            </a:r>
            <a:r>
              <a:rPr lang="ko-KR" altLang="en-US" dirty="0"/>
              <a:t>전체적으로 색상 대비가 두드러집니다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PC5</a:t>
            </a:r>
            <a:r>
              <a:rPr lang="ko-KR" altLang="en-US" dirty="0"/>
              <a:t>는 색상 대비를 강조하며</a:t>
            </a:r>
            <a:r>
              <a:rPr lang="en-US" altLang="ko-KR" dirty="0"/>
              <a:t>, </a:t>
            </a:r>
            <a:r>
              <a:rPr lang="ko-KR" altLang="en-US" dirty="0"/>
              <a:t>특히 상의와 하의 또는 배경과 피사체 사이의 색상 차이를 설명합니다</a:t>
            </a:r>
            <a:r>
              <a:rPr lang="en-US" altLang="ko-KR" dirty="0"/>
              <a:t>. </a:t>
            </a:r>
            <a:r>
              <a:rPr lang="ko-KR" altLang="en-US" dirty="0"/>
              <a:t>이는 특정 색상의 변화나 물체 간의 대비를 나타낼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PC6 (Principal Component 6)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 주성분에서는 보라색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노란색 등 다양한 색상들이 혼합되어 나타나며</a:t>
            </a:r>
            <a:r>
              <a:rPr lang="en-US" altLang="ko-KR" dirty="0"/>
              <a:t>, </a:t>
            </a:r>
            <a:r>
              <a:rPr lang="ko-KR" altLang="en-US" dirty="0"/>
              <a:t>중앙에서 가장 뚜렷하게 나타납니다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PC6</a:t>
            </a:r>
            <a:r>
              <a:rPr lang="ko-KR" altLang="en-US" dirty="0"/>
              <a:t>는 이미지 내의 색상 혼합 및 분포를 설명합니다</a:t>
            </a:r>
            <a:r>
              <a:rPr lang="en-US" altLang="ko-KR" dirty="0"/>
              <a:t>. </a:t>
            </a:r>
            <a:r>
              <a:rPr lang="ko-KR" altLang="en-US" dirty="0"/>
              <a:t>이는 복잡한 색상 패턴을 가진 이미지나 특정 색조의 변화를 강조할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PC7 (Principal Component 7)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주로 파란색과 노란색 계열이 나타나며</a:t>
            </a:r>
            <a:r>
              <a:rPr lang="en-US" altLang="ko-KR" dirty="0"/>
              <a:t>, </a:t>
            </a:r>
            <a:r>
              <a:rPr lang="ko-KR" altLang="en-US" dirty="0"/>
              <a:t>상하 방향으로 색상 변화가 두드러집니다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 주성분은 색상 대비와 함께 밝기 변화를 설명합니다</a:t>
            </a:r>
            <a:r>
              <a:rPr lang="en-US" altLang="ko-KR" dirty="0"/>
              <a:t>. </a:t>
            </a:r>
            <a:r>
              <a:rPr lang="ko-KR" altLang="en-US" dirty="0"/>
              <a:t>이는 의상이나 배경의 색상 변화를 나타낼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PC8 (Principal Component 8)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중앙에 다소 어두운 영역이 있으며</a:t>
            </a:r>
            <a:r>
              <a:rPr lang="en-US" altLang="ko-KR" dirty="0"/>
              <a:t>, </a:t>
            </a:r>
            <a:r>
              <a:rPr lang="ko-KR" altLang="en-US" dirty="0"/>
              <a:t>주변부로 갈수록 다양한 색상이 혼합되어 나타납니다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PC8</a:t>
            </a:r>
            <a:r>
              <a:rPr lang="ko-KR" altLang="en-US" dirty="0"/>
              <a:t>은 이미지의 중간 톤과 색상 변화를 설명하며</a:t>
            </a:r>
            <a:r>
              <a:rPr lang="en-US" altLang="ko-KR" dirty="0"/>
              <a:t>, </a:t>
            </a:r>
            <a:r>
              <a:rPr lang="ko-KR" altLang="en-US" dirty="0"/>
              <a:t>배경과 물체 간의 미묘한 색상 차이를 나타낼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PC9 (Principal Component 9)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강한 핑크색과 녹색의 색상 대비가 나타나며</a:t>
            </a:r>
            <a:r>
              <a:rPr lang="en-US" altLang="ko-KR" dirty="0"/>
              <a:t>, </a:t>
            </a:r>
            <a:r>
              <a:rPr lang="ko-KR" altLang="en-US" dirty="0"/>
              <a:t>세로 방향으로 색상 차이가 두드러집니다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PC9</a:t>
            </a:r>
            <a:r>
              <a:rPr lang="ko-KR" altLang="en-US" dirty="0"/>
              <a:t>는 특정 색상 조합의 강한 대비를 설명합니다</a:t>
            </a:r>
            <a:r>
              <a:rPr lang="en-US" altLang="ko-KR" dirty="0"/>
              <a:t>. </a:t>
            </a:r>
            <a:r>
              <a:rPr lang="ko-KR" altLang="en-US" dirty="0"/>
              <a:t>이는 특정 패턴이나 색상 변화가 뚜렷한 이미지에서 나타날 수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PC10 (Principal Component 10)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이미지의 중앙과 주변부에서 다양한 색상이 혼합되어 있으며</a:t>
            </a:r>
            <a:r>
              <a:rPr lang="en-US" altLang="ko-KR" dirty="0"/>
              <a:t>, </a:t>
            </a:r>
            <a:r>
              <a:rPr lang="ko-KR" altLang="en-US" dirty="0"/>
              <a:t>밝기 대비는 약하게 나타납니다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PC10</a:t>
            </a:r>
            <a:r>
              <a:rPr lang="ko-KR" altLang="en-US" dirty="0"/>
              <a:t>은 색상 분포와 미세한 밝기 변화를 설명합니다</a:t>
            </a:r>
            <a:r>
              <a:rPr lang="en-US" altLang="ko-KR" dirty="0"/>
              <a:t>. </a:t>
            </a:r>
            <a:r>
              <a:rPr lang="ko-KR" altLang="en-US" dirty="0"/>
              <a:t>이는 이미지의 덜 명확한 패턴이나 색상 조합을 나타낼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181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+mj-lt"/>
              <a:buNone/>
            </a:pPr>
            <a:r>
              <a:rPr lang="ko-KR" altLang="en-US" b="1" dirty="0"/>
              <a:t>주요 특징을 잡지 못했는데 어떻게 특징을 잡고 모델링을 했냐</a:t>
            </a:r>
            <a:r>
              <a:rPr lang="en-US" altLang="ko-KR" b="1" dirty="0"/>
              <a:t>? </a:t>
            </a:r>
          </a:p>
          <a:p>
            <a:pPr marL="158750" indent="0">
              <a:buFont typeface="+mj-lt"/>
              <a:buNone/>
            </a:pPr>
            <a:endParaRPr lang="en-US" altLang="ko-KR" b="1" dirty="0"/>
          </a:p>
          <a:p>
            <a:pPr marL="158750" indent="0">
              <a:buFont typeface="+mj-lt"/>
              <a:buNone/>
            </a:pPr>
            <a:r>
              <a:rPr lang="ko-KR" altLang="en-US" b="1" dirty="0"/>
              <a:t>임의로 </a:t>
            </a:r>
            <a:r>
              <a:rPr lang="en-US" altLang="ko-KR" b="1" dirty="0"/>
              <a:t>style</a:t>
            </a:r>
            <a:r>
              <a:rPr lang="ko-KR" altLang="en-US" b="1" dirty="0"/>
              <a:t>이라는 특징으로 구분이 된다는 가정을 하고 </a:t>
            </a:r>
            <a:r>
              <a:rPr lang="ko-KR" altLang="en-US" b="1" dirty="0" err="1"/>
              <a:t>파인튜닝을</a:t>
            </a:r>
            <a:r>
              <a:rPr lang="ko-KR" altLang="en-US" b="1" dirty="0"/>
              <a:t> 진행 했습니다</a:t>
            </a:r>
            <a:r>
              <a:rPr lang="en-US" altLang="ko-KR" b="1" dirty="0"/>
              <a:t>. </a:t>
            </a:r>
          </a:p>
          <a:p>
            <a:pPr marL="158750" indent="0">
              <a:buFont typeface="+mj-lt"/>
              <a:buNone/>
            </a:pPr>
            <a:r>
              <a:rPr lang="ko-KR" altLang="en-US" b="1" dirty="0"/>
              <a:t>우리가 </a:t>
            </a:r>
            <a:r>
              <a:rPr lang="ko-KR" altLang="en-US" b="1" dirty="0" err="1"/>
              <a:t>언뜻보기에</a:t>
            </a:r>
            <a:r>
              <a:rPr lang="ko-KR" altLang="en-US" b="1" dirty="0"/>
              <a:t> 구분이 될 것 같아 보였기 때문에 그렇게 정했다</a:t>
            </a:r>
            <a:r>
              <a:rPr lang="en-US" altLang="ko-KR" b="1" dirty="0"/>
              <a:t>. </a:t>
            </a:r>
          </a:p>
          <a:p>
            <a:pPr marL="158750" indent="0">
              <a:buFont typeface="+mj-lt"/>
              <a:buNone/>
            </a:pPr>
            <a:r>
              <a:rPr lang="ko-KR" altLang="en-US" b="1" dirty="0" err="1"/>
              <a:t>파인튜닝을</a:t>
            </a:r>
            <a:r>
              <a:rPr lang="ko-KR" altLang="en-US" b="1" dirty="0"/>
              <a:t> 하기위해 먼저 기업데이터에서 </a:t>
            </a:r>
            <a:r>
              <a:rPr lang="en-US" altLang="ko-KR" b="1" dirty="0"/>
              <a:t>200</a:t>
            </a:r>
            <a:r>
              <a:rPr lang="ko-KR" altLang="en-US" b="1" dirty="0"/>
              <a:t>개 정도이 데이터를 선별했고 </a:t>
            </a:r>
            <a:endParaRPr lang="en-US" altLang="ko-KR" b="1" dirty="0"/>
          </a:p>
          <a:p>
            <a:pPr marL="158750" indent="0">
              <a:buFont typeface="+mj-lt"/>
              <a:buNone/>
            </a:pPr>
            <a:r>
              <a:rPr lang="ko-KR" altLang="en-US" b="1" dirty="0"/>
              <a:t>한하나 라벨링을 하였습니다</a:t>
            </a:r>
            <a:r>
              <a:rPr lang="en-US" altLang="ko-KR" b="1" dirty="0"/>
              <a:t>. </a:t>
            </a:r>
          </a:p>
          <a:p>
            <a:pPr marL="158750" indent="0">
              <a:buFont typeface="+mj-lt"/>
              <a:buNone/>
            </a:pPr>
            <a:endParaRPr lang="en-US" altLang="ko-KR" b="1" dirty="0"/>
          </a:p>
          <a:p>
            <a:pPr marL="158750" indent="0">
              <a:buFont typeface="+mj-lt"/>
              <a:buNone/>
            </a:pPr>
            <a:r>
              <a:rPr lang="ko-KR" altLang="en-US" b="1" dirty="0"/>
              <a:t>라벨링을 하고 난 뒤에는 </a:t>
            </a:r>
            <a:r>
              <a:rPr lang="en-US" altLang="ko-KR" b="1" dirty="0"/>
              <a:t>resnet50</a:t>
            </a:r>
            <a:r>
              <a:rPr lang="ko-KR" altLang="en-US" b="1" dirty="0"/>
              <a:t>모델을 전이학습 시켰습니다</a:t>
            </a:r>
            <a:r>
              <a:rPr lang="en-US" altLang="ko-KR" b="1" dirty="0"/>
              <a:t>. </a:t>
            </a:r>
          </a:p>
          <a:p>
            <a:pPr marL="158750" indent="0">
              <a:buFont typeface="+mj-lt"/>
              <a:buNone/>
            </a:pPr>
            <a:endParaRPr lang="en-US" altLang="ko-KR" b="1" dirty="0"/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PC1 (Principal Component 1)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중앙부에서 밝고 주변부는 어두운 색상을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이미지의 조명 패턴을 주로 설명하며</a:t>
            </a:r>
            <a:r>
              <a:rPr lang="en-US" altLang="ko-KR" dirty="0"/>
              <a:t>, </a:t>
            </a:r>
            <a:r>
              <a:rPr lang="ko-KR" altLang="en-US" dirty="0"/>
              <a:t>이미지의 중심에서 가장 큰 밝기 변화가 있음을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PC2 (Principal Component 2)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중앙에 밝은 영역이 있으며</a:t>
            </a:r>
            <a:r>
              <a:rPr lang="en-US" altLang="ko-KR" dirty="0"/>
              <a:t>, </a:t>
            </a:r>
            <a:r>
              <a:rPr lang="ko-KR" altLang="en-US" dirty="0"/>
              <a:t>그 주변으로 어두운 영역이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중심과 주변 간의 밝기 대비를 설명하며</a:t>
            </a:r>
            <a:r>
              <a:rPr lang="en-US" altLang="ko-KR" dirty="0"/>
              <a:t>, </a:t>
            </a:r>
            <a:r>
              <a:rPr lang="ko-KR" altLang="en-US" dirty="0"/>
              <a:t>물체의 명암대비나 배경과의 차이를 나타낼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PC3 (Principal Component 3)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중앙에 밝은 영역이 나타나며</a:t>
            </a:r>
            <a:r>
              <a:rPr lang="en-US" altLang="ko-KR" dirty="0"/>
              <a:t>, </a:t>
            </a:r>
            <a:r>
              <a:rPr lang="ko-KR" altLang="en-US" dirty="0"/>
              <a:t>주변으로 갈수록 어두워지는 패턴입니다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주로 이미지의 세부적인 밝기 변화나 명암차를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PC4 (Principal Component 4)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청록색과 빨간색이 중앙에 위치하고</a:t>
            </a:r>
            <a:r>
              <a:rPr lang="en-US" altLang="ko-KR" dirty="0"/>
              <a:t>, </a:t>
            </a:r>
            <a:r>
              <a:rPr lang="ko-KR" altLang="en-US" dirty="0"/>
              <a:t>이들 사이에 색상 차이가 두드러집니다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색상 대비를 설명하며</a:t>
            </a:r>
            <a:r>
              <a:rPr lang="en-US" altLang="ko-KR" dirty="0"/>
              <a:t>, </a:t>
            </a:r>
            <a:r>
              <a:rPr lang="ko-KR" altLang="en-US" dirty="0"/>
              <a:t>색상 구분이 명확한 객체나 영역을 나타낼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PC5 (Principal Component 5)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핑크색과 녹색의 강한 색상 대비가 있으며</a:t>
            </a:r>
            <a:r>
              <a:rPr lang="en-US" altLang="ko-KR" dirty="0"/>
              <a:t>, </a:t>
            </a:r>
            <a:r>
              <a:rPr lang="ko-KR" altLang="en-US" dirty="0"/>
              <a:t>이미지의 중앙에 위치합니다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특정 색상 조합의 대비를 설명합니다</a:t>
            </a:r>
            <a:r>
              <a:rPr lang="en-US" altLang="ko-KR" dirty="0"/>
              <a:t>. </a:t>
            </a:r>
            <a:r>
              <a:rPr lang="ko-KR" altLang="en-US" dirty="0"/>
              <a:t>이는 특정 물체나 배경의 색상 차이와 관련될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PC6 (Principal Component 6)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중앙 상단 부분이 밝고</a:t>
            </a:r>
            <a:r>
              <a:rPr lang="en-US" altLang="ko-KR" dirty="0"/>
              <a:t>, </a:t>
            </a:r>
            <a:r>
              <a:rPr lang="ko-KR" altLang="en-US" dirty="0"/>
              <a:t>하단 부분이 어두운 색상을 보입니다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이미지 상단과 하단 간의 밝기 대비를 설명하며</a:t>
            </a:r>
            <a:r>
              <a:rPr lang="en-US" altLang="ko-KR" dirty="0"/>
              <a:t>, </a:t>
            </a:r>
            <a:r>
              <a:rPr lang="ko-KR" altLang="en-US" dirty="0"/>
              <a:t>상의와 하의의 색상 대비나 그림자 효과를 나타낼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PC7 (Principal Component 7)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전체적으로 중간 밝기의 색상이 분포하며</a:t>
            </a:r>
            <a:r>
              <a:rPr lang="en-US" altLang="ko-KR" dirty="0"/>
              <a:t>, </a:t>
            </a:r>
            <a:r>
              <a:rPr lang="ko-KR" altLang="en-US" dirty="0"/>
              <a:t>세로 방향으로 밝기 변화가 나타납니다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이미지에서 세로 방향의 조명 변화나 색상 분포를 설명합니다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PC8 (Principal Component 8)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중앙에 다소 어두운 색상이 위치하고</a:t>
            </a:r>
            <a:r>
              <a:rPr lang="en-US" altLang="ko-KR" dirty="0"/>
              <a:t>, </a:t>
            </a:r>
            <a:r>
              <a:rPr lang="ko-KR" altLang="en-US" dirty="0"/>
              <a:t>주변으로 갈수록 밝아집니다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이미지에서 중심부와 주변부 간의 밝기 변화를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PC9 (Principal Component 9)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강한 핑크색과 녹색의 대조가 중앙에 나타나며</a:t>
            </a:r>
            <a:r>
              <a:rPr lang="en-US" altLang="ko-KR" dirty="0"/>
              <a:t>, </a:t>
            </a:r>
            <a:r>
              <a:rPr lang="ko-KR" altLang="en-US" dirty="0"/>
              <a:t>세로 방향으로 색상 차이가 강조됩니다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세로 방향으로 색상 대비가 두드러진 물체나 패턴을 설명합니다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PC10 (Principal Component 10)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중앙에 어두운 부분이 있으며</a:t>
            </a:r>
            <a:r>
              <a:rPr lang="en-US" altLang="ko-KR" dirty="0"/>
              <a:t>, </a:t>
            </a:r>
            <a:r>
              <a:rPr lang="ko-KR" altLang="en-US" dirty="0"/>
              <a:t>주변은 상대적으로 밝습니다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조명이나 색상에 따른 대비가 약하게 나타나며</a:t>
            </a:r>
            <a:r>
              <a:rPr lang="en-US" altLang="ko-KR" dirty="0"/>
              <a:t>, </a:t>
            </a:r>
            <a:r>
              <a:rPr lang="ko-KR" altLang="en-US" dirty="0"/>
              <a:t>세부적인 밝기 변화에 초점을 맞추고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601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150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프로젝트에 대해서 다음과 같은 순서로 설명 드리겠습니다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개요에 대해서 </a:t>
            </a:r>
            <a:r>
              <a:rPr lang="ko-KR" altLang="en-US" dirty="0" err="1"/>
              <a:t>설명드리고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ko-KR" altLang="en-US" dirty="0" err="1"/>
              <a:t>프론트엔드에서는</a:t>
            </a:r>
            <a:r>
              <a:rPr lang="ko-KR" altLang="en-US" dirty="0"/>
              <a:t> 화면</a:t>
            </a:r>
            <a:r>
              <a:rPr lang="en-US" altLang="ko-KR" dirty="0"/>
              <a:t> </a:t>
            </a:r>
            <a:r>
              <a:rPr lang="ko-KR" altLang="en-US" dirty="0"/>
              <a:t>구성과 시연 영상 을 보여드릴 수 있도록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백엔드에서는</a:t>
            </a:r>
            <a:r>
              <a:rPr lang="ko-KR" altLang="en-US" dirty="0"/>
              <a:t> 아키텍처나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ko-KR" altLang="en-US" dirty="0"/>
              <a:t>는 어떻게 구성했는지 알려드리도록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데이터 분석에 대해서 전반적으로 설명드릴 수 있도록 하겠습니다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277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Font typeface="+mj-lt"/>
              <a:buNone/>
            </a:pPr>
            <a:r>
              <a:rPr lang="ko-KR" altLang="en-US" b="1" dirty="0"/>
              <a:t>주요 특징을 잡지 못했는데 어떻게 특징을 잡고 모델링을 했냐</a:t>
            </a:r>
            <a:r>
              <a:rPr lang="en-US" altLang="ko-KR" b="1" dirty="0"/>
              <a:t>? </a:t>
            </a:r>
          </a:p>
          <a:p>
            <a:pPr marL="158750" indent="0">
              <a:buFont typeface="+mj-lt"/>
              <a:buNone/>
            </a:pPr>
            <a:endParaRPr lang="en-US" altLang="ko-KR" b="1" dirty="0"/>
          </a:p>
          <a:p>
            <a:pPr marL="158750" indent="0">
              <a:buFont typeface="+mj-lt"/>
              <a:buNone/>
            </a:pPr>
            <a:r>
              <a:rPr lang="ko-KR" altLang="en-US" b="1" dirty="0"/>
              <a:t>임의로 </a:t>
            </a:r>
            <a:r>
              <a:rPr lang="en-US" altLang="ko-KR" b="1" dirty="0"/>
              <a:t>style</a:t>
            </a:r>
            <a:r>
              <a:rPr lang="ko-KR" altLang="en-US" b="1" dirty="0"/>
              <a:t>이라는 특징으로 구분이 된다는 가정을 하고 </a:t>
            </a:r>
            <a:r>
              <a:rPr lang="ko-KR" altLang="en-US" b="1" dirty="0" err="1"/>
              <a:t>파인튜닝을</a:t>
            </a:r>
            <a:r>
              <a:rPr lang="ko-KR" altLang="en-US" b="1" dirty="0"/>
              <a:t> 진행 했습니다</a:t>
            </a:r>
            <a:r>
              <a:rPr lang="en-US" altLang="ko-KR" b="1" dirty="0"/>
              <a:t>. </a:t>
            </a:r>
          </a:p>
          <a:p>
            <a:pPr marL="158750" indent="0">
              <a:buFont typeface="+mj-lt"/>
              <a:buNone/>
            </a:pPr>
            <a:r>
              <a:rPr lang="ko-KR" altLang="en-US" b="1" dirty="0"/>
              <a:t>우리가 </a:t>
            </a:r>
            <a:r>
              <a:rPr lang="ko-KR" altLang="en-US" b="1" dirty="0" err="1"/>
              <a:t>언뜻보기에</a:t>
            </a:r>
            <a:r>
              <a:rPr lang="ko-KR" altLang="en-US" b="1" dirty="0"/>
              <a:t> 구분이 될 것 같아 보였기 때문에 그렇게 정했다</a:t>
            </a:r>
            <a:r>
              <a:rPr lang="en-US" altLang="ko-KR" b="1" dirty="0"/>
              <a:t>. </a:t>
            </a:r>
          </a:p>
          <a:p>
            <a:pPr marL="158750" indent="0">
              <a:buFont typeface="+mj-lt"/>
              <a:buNone/>
            </a:pPr>
            <a:r>
              <a:rPr lang="ko-KR" altLang="en-US" b="1" dirty="0" err="1"/>
              <a:t>파인튜닝을</a:t>
            </a:r>
            <a:r>
              <a:rPr lang="ko-KR" altLang="en-US" b="1" dirty="0"/>
              <a:t> 하기위해 먼저 기업데이터에서 </a:t>
            </a:r>
            <a:r>
              <a:rPr lang="en-US" altLang="ko-KR" b="1" dirty="0"/>
              <a:t>200</a:t>
            </a:r>
            <a:r>
              <a:rPr lang="ko-KR" altLang="en-US" b="1" dirty="0"/>
              <a:t>개 정도이 데이터를 선별했고 </a:t>
            </a:r>
            <a:endParaRPr lang="en-US" altLang="ko-KR" b="1" dirty="0"/>
          </a:p>
          <a:p>
            <a:pPr marL="158750" indent="0">
              <a:buFont typeface="+mj-lt"/>
              <a:buNone/>
            </a:pPr>
            <a:r>
              <a:rPr lang="ko-KR" altLang="en-US" b="1" dirty="0"/>
              <a:t>한하나 라벨링을 하였습니다</a:t>
            </a:r>
            <a:r>
              <a:rPr lang="en-US" altLang="ko-KR" b="1" dirty="0"/>
              <a:t>. </a:t>
            </a:r>
          </a:p>
          <a:p>
            <a:pPr marL="158750" indent="0">
              <a:buFont typeface="+mj-lt"/>
              <a:buNone/>
            </a:pPr>
            <a:endParaRPr lang="en-US" altLang="ko-KR" b="1" dirty="0"/>
          </a:p>
          <a:p>
            <a:pPr marL="158750" indent="0">
              <a:buFont typeface="+mj-lt"/>
              <a:buNone/>
            </a:pPr>
            <a:r>
              <a:rPr lang="ko-KR" altLang="en-US" b="1" dirty="0"/>
              <a:t>라벨링을 하고 난 뒤에는 </a:t>
            </a:r>
            <a:r>
              <a:rPr lang="en-US" altLang="ko-KR" b="1" dirty="0"/>
              <a:t>resnet50</a:t>
            </a:r>
            <a:r>
              <a:rPr lang="ko-KR" altLang="en-US" b="1" dirty="0"/>
              <a:t>모델을 전이학습 시켰습니다</a:t>
            </a:r>
            <a:r>
              <a:rPr lang="en-US" altLang="ko-KR" b="1" dirty="0"/>
              <a:t>. </a:t>
            </a:r>
          </a:p>
          <a:p>
            <a:pPr marL="158750" indent="0">
              <a:buFont typeface="+mj-lt"/>
              <a:buNone/>
            </a:pPr>
            <a:endParaRPr lang="en-US" altLang="ko-KR" b="1" dirty="0"/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PC1 (Principal Component 1)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중앙부에서 밝고 주변부는 어두운 색상을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이미지의 조명 패턴을 주로 설명하며</a:t>
            </a:r>
            <a:r>
              <a:rPr lang="en-US" altLang="ko-KR" dirty="0"/>
              <a:t>, </a:t>
            </a:r>
            <a:r>
              <a:rPr lang="ko-KR" altLang="en-US" dirty="0"/>
              <a:t>이미지의 중심에서 가장 큰 밝기 변화가 있음을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PC2 (Principal Component 2)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중앙에 밝은 영역이 있으며</a:t>
            </a:r>
            <a:r>
              <a:rPr lang="en-US" altLang="ko-KR" dirty="0"/>
              <a:t>, </a:t>
            </a:r>
            <a:r>
              <a:rPr lang="ko-KR" altLang="en-US" dirty="0"/>
              <a:t>그 주변으로 어두운 영역이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중심과 주변 간의 밝기 대비를 설명하며</a:t>
            </a:r>
            <a:r>
              <a:rPr lang="en-US" altLang="ko-KR" dirty="0"/>
              <a:t>, </a:t>
            </a:r>
            <a:r>
              <a:rPr lang="ko-KR" altLang="en-US" dirty="0"/>
              <a:t>물체의 명암대비나 배경과의 차이를 나타낼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PC3 (Principal Component 3)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중앙에 밝은 영역이 나타나며</a:t>
            </a:r>
            <a:r>
              <a:rPr lang="en-US" altLang="ko-KR" dirty="0"/>
              <a:t>, </a:t>
            </a:r>
            <a:r>
              <a:rPr lang="ko-KR" altLang="en-US" dirty="0"/>
              <a:t>주변으로 갈수록 어두워지는 패턴입니다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주로 이미지의 세부적인 밝기 변화나 명암차를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PC4 (Principal Component 4)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청록색과 빨간색이 중앙에 위치하고</a:t>
            </a:r>
            <a:r>
              <a:rPr lang="en-US" altLang="ko-KR" dirty="0"/>
              <a:t>, </a:t>
            </a:r>
            <a:r>
              <a:rPr lang="ko-KR" altLang="en-US" dirty="0"/>
              <a:t>이들 사이에 색상 차이가 두드러집니다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색상 대비를 설명하며</a:t>
            </a:r>
            <a:r>
              <a:rPr lang="en-US" altLang="ko-KR" dirty="0"/>
              <a:t>, </a:t>
            </a:r>
            <a:r>
              <a:rPr lang="ko-KR" altLang="en-US" dirty="0"/>
              <a:t>색상 구분이 명확한 객체나 영역을 나타낼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PC5 (Principal Component 5)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핑크색과 녹색의 강한 색상 대비가 있으며</a:t>
            </a:r>
            <a:r>
              <a:rPr lang="en-US" altLang="ko-KR" dirty="0"/>
              <a:t>, </a:t>
            </a:r>
            <a:r>
              <a:rPr lang="ko-KR" altLang="en-US" dirty="0"/>
              <a:t>이미지의 중앙에 위치합니다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특정 색상 조합의 대비를 설명합니다</a:t>
            </a:r>
            <a:r>
              <a:rPr lang="en-US" altLang="ko-KR" dirty="0"/>
              <a:t>. </a:t>
            </a:r>
            <a:r>
              <a:rPr lang="ko-KR" altLang="en-US" dirty="0"/>
              <a:t>이는 특정 물체나 배경의 색상 차이와 관련될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PC6 (Principal Component 6)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중앙 상단 부분이 밝고</a:t>
            </a:r>
            <a:r>
              <a:rPr lang="en-US" altLang="ko-KR" dirty="0"/>
              <a:t>, </a:t>
            </a:r>
            <a:r>
              <a:rPr lang="ko-KR" altLang="en-US" dirty="0"/>
              <a:t>하단 부분이 어두운 색상을 보입니다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이미지 상단과 하단 간의 밝기 대비를 설명하며</a:t>
            </a:r>
            <a:r>
              <a:rPr lang="en-US" altLang="ko-KR" dirty="0"/>
              <a:t>, </a:t>
            </a:r>
            <a:r>
              <a:rPr lang="ko-KR" altLang="en-US" dirty="0"/>
              <a:t>상의와 하의의 색상 대비나 그림자 효과를 나타낼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PC7 (Principal Component 7)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전체적으로 중간 밝기의 색상이 분포하며</a:t>
            </a:r>
            <a:r>
              <a:rPr lang="en-US" altLang="ko-KR" dirty="0"/>
              <a:t>, </a:t>
            </a:r>
            <a:r>
              <a:rPr lang="ko-KR" altLang="en-US" dirty="0"/>
              <a:t>세로 방향으로 밝기 변화가 나타납니다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이미지에서 세로 방향의 조명 변화나 색상 분포를 설명합니다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PC8 (Principal Component 8)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이미지 중앙에 다소 어두운 색상이 위치하고</a:t>
            </a:r>
            <a:r>
              <a:rPr lang="en-US" altLang="ko-KR" dirty="0"/>
              <a:t>, </a:t>
            </a:r>
            <a:r>
              <a:rPr lang="ko-KR" altLang="en-US" dirty="0"/>
              <a:t>주변으로 갈수록 밝아집니다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이미지에서 중심부와 주변부 간의 밝기 변화를 나타냅니다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PC9 (Principal Component 9)</a:t>
            </a:r>
            <a:r>
              <a:rPr lang="en-US" altLang="ko-KR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강한 핑크색과 녹색의 대조가 중앙에 나타나며</a:t>
            </a:r>
            <a:r>
              <a:rPr lang="en-US" altLang="ko-KR" dirty="0"/>
              <a:t>, </a:t>
            </a:r>
            <a:r>
              <a:rPr lang="ko-KR" altLang="en-US" dirty="0"/>
              <a:t>세로 방향으로 색상 차이가 강조됩니다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세로 방향으로 색상 대비가 두드러진 물체나 패턴을 설명합니다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PC10 (Principal Component 10)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중앙에 어두운 부분이 있으며</a:t>
            </a:r>
            <a:r>
              <a:rPr lang="en-US" altLang="ko-KR" dirty="0"/>
              <a:t>, </a:t>
            </a:r>
            <a:r>
              <a:rPr lang="ko-KR" altLang="en-US" dirty="0"/>
              <a:t>주변은 상대적으로 밝습니다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조명이나 색상에 따른 대비가 약하게 나타나며</a:t>
            </a:r>
            <a:r>
              <a:rPr lang="en-US" altLang="ko-KR" dirty="0"/>
              <a:t>, </a:t>
            </a:r>
            <a:r>
              <a:rPr lang="ko-KR" altLang="en-US" dirty="0"/>
              <a:t>세부적인 밝기 변화에 초점을 맞추고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612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en-US" altLang="ko-KR" dirty="0"/>
              <a:t>project </a:t>
            </a:r>
            <a:r>
              <a:rPr lang="ko-KR" altLang="en-US" dirty="0"/>
              <a:t>개요에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본 프로젝트에서 저희의 미션은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9oz</a:t>
            </a:r>
            <a:r>
              <a:rPr lang="ko-KR" altLang="en-US" dirty="0"/>
              <a:t>에서 판매하고 있는 상품 중에서 판매량이 높은 상품을 선별하고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상품에 대한 이미지 데이터를 가지고 오고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이미지 데이터를 활용해서 현재 판매되고 있는 신상품을 추천해주는 것이 핵심 미션이었습니다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따른 기대효과는 먼저 판매할 상품을 발굴하는데 소요시간과 노동력을 아낄 수 있다는 것입니다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기존 고객군들에게 인기있었던 상품과 유사한 신상품을 추천해 줌으로써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매출액 향상에 도움이 될 수 있다는 기대효과가 있습니다</a:t>
            </a:r>
            <a:r>
              <a:rPr lang="en-US" altLang="ko-KR" dirty="0"/>
              <a:t>.</a:t>
            </a:r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53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721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438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67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420357" y="1427181"/>
            <a:ext cx="16839772" cy="481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4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MODA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4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MATCH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9" name="Google Shape;89;p13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3"/>
          <p:cNvSpPr txBox="1"/>
          <p:nvPr/>
        </p:nvSpPr>
        <p:spPr>
          <a:xfrm>
            <a:off x="6548844" y="5850572"/>
            <a:ext cx="458279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j-lt"/>
                <a:ea typeface="함초롬돋움" panose="020B0604000101010101" pitchFamily="34" charset="-128"/>
                <a:cs typeface="함초롬돋움" panose="020B0604000101010101" pitchFamily="34" charset="-128"/>
                <a:sym typeface="DM Sans"/>
              </a:rPr>
              <a:t>"</a:t>
            </a:r>
            <a:r>
              <a:rPr lang="en-US" sz="1800" b="1" dirty="0" err="1">
                <a:solidFill>
                  <a:srgbClr val="FFFFFF"/>
                </a:solidFill>
                <a:latin typeface="+mj-lt"/>
                <a:ea typeface="함초롬돋움" panose="020B0604000101010101" pitchFamily="34" charset="-128"/>
                <a:cs typeface="함초롬돋움" panose="020B0604000101010101" pitchFamily="34" charset="-128"/>
                <a:sym typeface="DM Sans"/>
              </a:rPr>
              <a:t>Moda</a:t>
            </a:r>
            <a:r>
              <a:rPr lang="en-US" sz="1800" b="1" dirty="0">
                <a:solidFill>
                  <a:srgbClr val="FFFFFF"/>
                </a:solidFill>
                <a:latin typeface="+mj-lt"/>
                <a:ea typeface="함초롬돋움" panose="020B0604000101010101" pitchFamily="34" charset="-128"/>
                <a:cs typeface="함초롬돋움" panose="020B0604000101010101" pitchFamily="34" charset="-128"/>
                <a:sym typeface="DM Sans"/>
              </a:rPr>
              <a:t>" is Italian for "fashion" in Korean.</a:t>
            </a:r>
            <a:r>
              <a:rPr lang="en-US" altLang="ko-KR" sz="1800" b="1" dirty="0">
                <a:solidFill>
                  <a:srgbClr val="FFFFFF"/>
                </a:solidFill>
                <a:latin typeface="+mj-lt"/>
                <a:ea typeface="함초롬돋움" panose="020B0604000101010101" pitchFamily="34" charset="-128"/>
                <a:cs typeface="함초롬돋움" panose="020B0604000101010101" pitchFamily="34" charset="-128"/>
                <a:sym typeface="DM Sans"/>
              </a:rPr>
              <a:t>’</a:t>
            </a:r>
            <a:r>
              <a:rPr lang="ko-KR" altLang="en-US" sz="1800" b="1" dirty="0">
                <a:solidFill>
                  <a:srgbClr val="FFFFFF"/>
                </a:solidFill>
                <a:latin typeface="+mj-lt"/>
                <a:ea typeface="함초롬돋움" panose="020B0604000101010101" pitchFamily="34" charset="-128"/>
                <a:cs typeface="함초롬돋움" panose="020B0604000101010101" pitchFamily="34" charset="-128"/>
                <a:sym typeface="DM Sans"/>
              </a:rPr>
              <a:t> </a:t>
            </a:r>
            <a:endParaRPr dirty="0">
              <a:latin typeface="+mj-lt"/>
              <a:ea typeface="함초롬돋움" panose="020B0604000101010101" pitchFamily="34" charset="-128"/>
              <a:cs typeface="함초롬돋움" panose="020B0604000101010101" pitchFamily="34" charset="-128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Company MODAMATCH </a:t>
            </a:r>
            <a:endParaRPr dirty="0"/>
          </a:p>
        </p:txBody>
      </p:sp>
      <p:cxnSp>
        <p:nvCxnSpPr>
          <p:cNvPr id="93" name="Google Shape;93;p13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3"/>
          <p:cNvSpPr txBox="1"/>
          <p:nvPr/>
        </p:nvSpPr>
        <p:spPr>
          <a:xfrm>
            <a:off x="469143" y="97581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  <a:sym typeface="DM Sans"/>
              </a:rPr>
              <a:t>K-digital Training 6</a:t>
            </a:r>
            <a:r>
              <a:rPr lang="ko-KR" altLang="en-US" sz="1800" b="1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  <a:sym typeface="DM Sans"/>
              </a:rPr>
              <a:t>기</a:t>
            </a:r>
            <a:endParaRPr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pic>
        <p:nvPicPr>
          <p:cNvPr id="4" name="KakaoTalk_20240726_115427376">
            <a:hlinkClick r:id="" action="ppaction://media"/>
            <a:extLst>
              <a:ext uri="{FF2B5EF4-FFF2-40B4-BE49-F238E27FC236}">
                <a16:creationId xmlns:a16="http://schemas.microsoft.com/office/drawing/2014/main" id="{9BAC6E87-B09A-4987-9DFA-B96ECB4AC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3718" y="963052"/>
            <a:ext cx="14895155" cy="79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3461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pic>
        <p:nvPicPr>
          <p:cNvPr id="2" name="businessService">
            <a:hlinkClick r:id="" action="ppaction://media"/>
            <a:extLst>
              <a:ext uri="{FF2B5EF4-FFF2-40B4-BE49-F238E27FC236}">
                <a16:creationId xmlns:a16="http://schemas.microsoft.com/office/drawing/2014/main" id="{7FD843FE-E592-40B5-AF76-439C204BD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0489" y="1055260"/>
            <a:ext cx="15267021" cy="81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845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4775" y="5489400"/>
            <a:ext cx="6264075" cy="41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50" y="5719125"/>
            <a:ext cx="5947900" cy="396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7325" y="598500"/>
            <a:ext cx="4641524" cy="310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826" y="2765987"/>
            <a:ext cx="3074249" cy="46113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1" name="Google Shape;27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2975" y="6864575"/>
            <a:ext cx="4285850" cy="28530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3" name="Google Shape;27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83175" y="1397225"/>
            <a:ext cx="3110450" cy="467203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469143" y="803091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DM Sans"/>
                <a:sym typeface="DM Sans"/>
              </a:rPr>
              <a:t>Back End</a:t>
            </a:r>
            <a:endParaRPr dirty="0"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147229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p22"/>
          <p:cNvSpPr txBox="1"/>
          <p:nvPr/>
        </p:nvSpPr>
        <p:spPr>
          <a:xfrm>
            <a:off x="469143" y="1775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Name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4906196" y="1775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469143" y="97581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14293873" y="9667481"/>
            <a:ext cx="3187767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@reallygreatsite</a:t>
            </a:r>
            <a:endParaRPr/>
          </a:p>
        </p:txBody>
      </p:sp>
      <p:pic>
        <p:nvPicPr>
          <p:cNvPr id="304" name="그림 3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0001" y="2680837"/>
            <a:ext cx="4581707" cy="6034518"/>
          </a:xfrm>
          <a:prstGeom prst="rect">
            <a:avLst/>
          </a:prstGeom>
        </p:spPr>
      </p:pic>
      <p:pic>
        <p:nvPicPr>
          <p:cNvPr id="305" name="그림 3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34154" y="3341474"/>
            <a:ext cx="5045529" cy="5067030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57282" y="3126387"/>
            <a:ext cx="6633933" cy="5361135"/>
          </a:xfrm>
          <a:prstGeom prst="rect">
            <a:avLst/>
          </a:prstGeom>
        </p:spPr>
      </p:pic>
      <p:sp>
        <p:nvSpPr>
          <p:cNvPr id="309" name="Google Shape;274;p22"/>
          <p:cNvSpPr txBox="1"/>
          <p:nvPr/>
        </p:nvSpPr>
        <p:spPr>
          <a:xfrm>
            <a:off x="4483247" y="8410780"/>
            <a:ext cx="920358" cy="269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 i="0" u="none" strike="noStrike" cap="none">
                <a:solidFill>
                  <a:srgbClr val="3F4536"/>
                </a:solidFill>
                <a:latin typeface="맑은 고딕"/>
                <a:ea typeface="맑은 고딕"/>
                <a:cs typeface="DM Sans"/>
                <a:sym typeface="DM Sans"/>
              </a:rPr>
              <a:t>(17.0.10)</a:t>
            </a:r>
          </a:p>
        </p:txBody>
      </p:sp>
      <p:sp>
        <p:nvSpPr>
          <p:cNvPr id="310" name="Google Shape;274;p22"/>
          <p:cNvSpPr txBox="1"/>
          <p:nvPr/>
        </p:nvSpPr>
        <p:spPr>
          <a:xfrm>
            <a:off x="10596382" y="8404624"/>
            <a:ext cx="624713" cy="2699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 i="0" u="none" strike="noStrike" cap="none">
                <a:solidFill>
                  <a:srgbClr val="3F4536"/>
                </a:solidFill>
                <a:latin typeface="맑은 고딕"/>
                <a:ea typeface="맑은 고딕"/>
                <a:cs typeface="DM Sans"/>
                <a:sym typeface="DM Sans"/>
              </a:rPr>
              <a:t>(3.3.0)</a:t>
            </a:r>
          </a:p>
        </p:txBody>
      </p:sp>
      <p:sp>
        <p:nvSpPr>
          <p:cNvPr id="311" name="Google Shape;274;p22"/>
          <p:cNvSpPr txBox="1"/>
          <p:nvPr/>
        </p:nvSpPr>
        <p:spPr>
          <a:xfrm>
            <a:off x="16478249" y="8454562"/>
            <a:ext cx="651927" cy="2731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 i="0" u="none" strike="noStrike" cap="none">
                <a:solidFill>
                  <a:srgbClr val="3F4536"/>
                </a:solidFill>
                <a:latin typeface="맑은 고딕"/>
                <a:ea typeface="맑은 고딕"/>
                <a:cs typeface="DM Sans"/>
                <a:sym typeface="DM Sans"/>
              </a:rPr>
              <a:t>(8.0.36)</a:t>
            </a:r>
          </a:p>
        </p:txBody>
      </p:sp>
      <p:sp>
        <p:nvSpPr>
          <p:cNvPr id="312" name="Google Shape;274;p22"/>
          <p:cNvSpPr txBox="1"/>
          <p:nvPr/>
        </p:nvSpPr>
        <p:spPr>
          <a:xfrm>
            <a:off x="1772705" y="1162254"/>
            <a:ext cx="8509757" cy="11904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6500" b="1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Backend component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75" name="Google Shape;275;p22"/>
          <p:cNvSpPr txBox="1"/>
          <p:nvPr/>
        </p:nvSpPr>
        <p:spPr>
          <a:xfrm>
            <a:off x="469143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Name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4906196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469143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14906196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@reallygreatsite</a:t>
            </a:r>
            <a:endParaRPr/>
          </a:p>
        </p:txBody>
      </p:sp>
      <p:pic>
        <p:nvPicPr>
          <p:cNvPr id="337" name="그림 3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6226" y="2928063"/>
            <a:ext cx="13679892" cy="6344264"/>
          </a:xfrm>
          <a:prstGeom prst="rect">
            <a:avLst/>
          </a:prstGeom>
        </p:spPr>
      </p:pic>
      <p:sp>
        <p:nvSpPr>
          <p:cNvPr id="274" name="Google Shape;274;p22"/>
          <p:cNvSpPr txBox="1"/>
          <p:nvPr/>
        </p:nvSpPr>
        <p:spPr>
          <a:xfrm>
            <a:off x="1269242" y="1008080"/>
            <a:ext cx="6898498" cy="1609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8799" b="1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Architecture</a:t>
            </a:r>
          </a:p>
        </p:txBody>
      </p:sp>
      <p:pic>
        <p:nvPicPr>
          <p:cNvPr id="339" name="그림 3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46816" y="3027379"/>
            <a:ext cx="10647389" cy="62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75" name="Google Shape;275;p22"/>
          <p:cNvSpPr txBox="1"/>
          <p:nvPr/>
        </p:nvSpPr>
        <p:spPr>
          <a:xfrm>
            <a:off x="469143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Name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4906196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469143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14906196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@reallygreatsite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1269242" y="1008080"/>
            <a:ext cx="6898498" cy="1609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8799" b="1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Architecture</a:t>
            </a:r>
          </a:p>
        </p:txBody>
      </p:sp>
      <p:pic>
        <p:nvPicPr>
          <p:cNvPr id="340" name="그림 3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39010" y="3027379"/>
            <a:ext cx="10647389" cy="6216198"/>
          </a:xfrm>
          <a:prstGeom prst="rect">
            <a:avLst/>
          </a:prstGeom>
        </p:spPr>
      </p:pic>
      <p:pic>
        <p:nvPicPr>
          <p:cNvPr id="342" name="그림 3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708420" y="2893248"/>
            <a:ext cx="5221349" cy="2631252"/>
          </a:xfrm>
          <a:prstGeom prst="rect">
            <a:avLst/>
          </a:prstGeom>
        </p:spPr>
      </p:pic>
      <p:pic>
        <p:nvPicPr>
          <p:cNvPr id="343" name="그림 3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48918" y="6768166"/>
            <a:ext cx="5081741" cy="25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4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75" name="Google Shape;275;p22"/>
          <p:cNvSpPr txBox="1"/>
          <p:nvPr/>
        </p:nvSpPr>
        <p:spPr>
          <a:xfrm>
            <a:off x="469143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Name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4906196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469143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14906196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@reallygreatsite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1269242" y="1008080"/>
            <a:ext cx="6898498" cy="1609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8799" b="1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Business</a:t>
            </a:r>
          </a:p>
        </p:txBody>
      </p:sp>
      <p:pic>
        <p:nvPicPr>
          <p:cNvPr id="340" name="그림 339"/>
          <p:cNvPicPr>
            <a:picLocks noChangeAspect="1"/>
          </p:cNvPicPr>
          <p:nvPr/>
        </p:nvPicPr>
        <p:blipFill rotWithShape="1">
          <a:blip r:embed="rId3"/>
          <a:srcRect l="34890"/>
          <a:stretch>
            <a:fillRect/>
          </a:stretch>
        </p:blipFill>
        <p:spPr>
          <a:xfrm>
            <a:off x="746226" y="2891631"/>
            <a:ext cx="6932640" cy="6216198"/>
          </a:xfrm>
          <a:prstGeom prst="rect">
            <a:avLst/>
          </a:prstGeom>
        </p:spPr>
      </p:pic>
      <p:pic>
        <p:nvPicPr>
          <p:cNvPr id="343" name="그림 3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85260" y="5387727"/>
            <a:ext cx="6097741" cy="3748851"/>
          </a:xfrm>
          <a:prstGeom prst="rect">
            <a:avLst/>
          </a:prstGeom>
        </p:spPr>
      </p:pic>
      <p:pic>
        <p:nvPicPr>
          <p:cNvPr id="344" name="그림 343"/>
          <p:cNvPicPr>
            <a:picLocks noChangeAspect="1"/>
          </p:cNvPicPr>
          <p:nvPr/>
        </p:nvPicPr>
        <p:blipFill rotWithShape="1">
          <a:blip r:embed="rId3"/>
          <a:srcRect l="35780" b="62570"/>
          <a:stretch>
            <a:fillRect/>
          </a:stretch>
        </p:blipFill>
        <p:spPr>
          <a:xfrm>
            <a:off x="9992408" y="2816676"/>
            <a:ext cx="6837390" cy="2326823"/>
          </a:xfrm>
          <a:prstGeom prst="rect">
            <a:avLst/>
          </a:prstGeom>
        </p:spPr>
      </p:pic>
      <p:pic>
        <p:nvPicPr>
          <p:cNvPr id="345" name="그림 3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31240" y="5366925"/>
            <a:ext cx="7866827" cy="3960255"/>
          </a:xfrm>
          <a:prstGeom prst="rect">
            <a:avLst/>
          </a:prstGeom>
        </p:spPr>
      </p:pic>
      <p:sp>
        <p:nvSpPr>
          <p:cNvPr id="346" name="Google Shape;274;p22"/>
          <p:cNvSpPr txBox="1"/>
          <p:nvPr/>
        </p:nvSpPr>
        <p:spPr>
          <a:xfrm>
            <a:off x="9783426" y="902728"/>
            <a:ext cx="6898498" cy="1609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8799" b="1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427574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335792" y="3530478"/>
            <a:ext cx="6898498" cy="32194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8799" b="1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EER Diagram</a:t>
            </a:r>
          </a:p>
        </p:txBody>
      </p:sp>
      <p:sp>
        <p:nvSpPr>
          <p:cNvPr id="275" name="Google Shape;275;p22"/>
          <p:cNvSpPr txBox="1"/>
          <p:nvPr/>
        </p:nvSpPr>
        <p:spPr>
          <a:xfrm>
            <a:off x="469143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Name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4906196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469143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14906196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@reallygreatsite</a:t>
            </a:r>
            <a:endParaRPr/>
          </a:p>
        </p:txBody>
      </p:sp>
      <p:pic>
        <p:nvPicPr>
          <p:cNvPr id="342" name="그림 3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70731" y="1277271"/>
            <a:ext cx="11307753" cy="7802064"/>
          </a:xfrm>
          <a:prstGeom prst="rect">
            <a:avLst/>
          </a:prstGeom>
        </p:spPr>
      </p:pic>
      <p:pic>
        <p:nvPicPr>
          <p:cNvPr id="344" name="그림 3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55923" y="972716"/>
            <a:ext cx="12352257" cy="83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9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6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986215" y="1038225"/>
            <a:ext cx="6898498" cy="16097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8799" b="1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Rest API List</a:t>
            </a:r>
          </a:p>
        </p:txBody>
      </p:sp>
      <p:sp>
        <p:nvSpPr>
          <p:cNvPr id="275" name="Google Shape;275;p22"/>
          <p:cNvSpPr txBox="1"/>
          <p:nvPr/>
        </p:nvSpPr>
        <p:spPr>
          <a:xfrm>
            <a:off x="469143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Name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14906196" y="177501"/>
            <a:ext cx="2912662" cy="3749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469143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14906196" y="9758101"/>
            <a:ext cx="2912662" cy="376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@reallygreatsite</a:t>
            </a:r>
            <a:endParaRPr/>
          </a:p>
        </p:txBody>
      </p:sp>
      <p:graphicFrame>
        <p:nvGraphicFramePr>
          <p:cNvPr id="339" name="표 338"/>
          <p:cNvGraphicFramePr/>
          <p:nvPr>
            <p:extLst>
              <p:ext uri="{D42A27DB-BD31-4B8C-83A1-F6EECF244321}">
                <p14:modId xmlns:p14="http://schemas.microsoft.com/office/powerpoint/2010/main" val="910590343"/>
              </p:ext>
            </p:extLst>
          </p:nvPr>
        </p:nvGraphicFramePr>
        <p:xfrm>
          <a:off x="1832524" y="2840424"/>
          <a:ext cx="14622951" cy="6355700"/>
        </p:xfrm>
        <a:graphic>
          <a:graphicData uri="http://schemas.openxmlformats.org/drawingml/2006/table">
            <a:tbl>
              <a:tblPr firstRow="1" bandRow="1"/>
              <a:tblGrid>
                <a:gridCol w="1451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0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0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0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4150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3000" b="1" i="0" u="none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index</a:t>
                      </a:r>
                    </a:p>
                  </a:txBody>
                  <a:tcPr anchor="ctr">
                    <a:lnL>
                      <a:noFill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634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3000" b="1" i="0" u="none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Method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634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3000" b="1" i="0" u="none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URI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634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3000" b="1" i="0" u="none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설명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28634" cap="flat" cmpd="sng" algn="ctr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950">
                <a:tc rowSpan="2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Member</a:t>
                      </a:r>
                    </a:p>
                  </a:txBody>
                  <a:tcPr anchor="ctr">
                    <a:lnL>
                      <a:noFill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Post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/api/member/singup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회원가입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95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Delete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/api/member/delete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회원탈퇴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950">
                <a:tc rowSpan="2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Product</a:t>
                      </a:r>
                    </a:p>
                  </a:txBody>
                  <a:tcPr anchor="ctr">
                    <a:lnL>
                      <a:noFill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Get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/api/priducts/list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top50</a:t>
                      </a:r>
                      <a:r>
                        <a:rPr kumimoji="1" lang="ko-KR" altLang="en-US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상품</a:t>
                      </a: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 </a:t>
                      </a:r>
                      <a:r>
                        <a:rPr kumimoji="1" lang="ko-KR" altLang="en-US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나열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95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</a:t>
                      </a:r>
                      <a:r>
                        <a:rPr kumimoji="1" lang="en-US" altLang="ko-KR" sz="2500" b="1" i="0" u="none" baseline="0" dirty="0" err="1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api</a:t>
                      </a: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</a:t>
                      </a:r>
                      <a:r>
                        <a:rPr kumimoji="1" lang="en-US" altLang="ko-KR" sz="2500" b="1" i="0" u="none" baseline="0" dirty="0" err="1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priducts</a:t>
                      </a: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/list/{code}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해당 카테고리 상품 나열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950">
                <a:tc rowSpan="2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Log</a:t>
                      </a:r>
                    </a:p>
                  </a:txBody>
                  <a:tcPr anchor="ctr">
                    <a:lnL>
                      <a:noFill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Get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/log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log </a:t>
                      </a:r>
                      <a:r>
                        <a:rPr kumimoji="1" lang="ko-KR" altLang="en-US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조회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795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Post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/log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log</a:t>
                      </a:r>
                      <a:r>
                        <a:rPr kumimoji="1" lang="ko-KR" altLang="en-US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 저장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950">
                <a:tc rowSpan="3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2500" b="1" i="0" u="none" baseline="0">
                        <a:solidFill>
                          <a:srgbClr val="262626">
                            <a:alpha val="100000"/>
                          </a:srgbClr>
                        </a:solidFill>
                        <a:latin typeface="나눔고딕" panose="020D0604000000000000" pitchFamily="34" charset="-127"/>
                        <a:ea typeface="나눔고딕" panose="020D0604000000000000" pitchFamily="34" charset="-127"/>
                      </a:endParaRP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LIke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Product</a:t>
                      </a:r>
                    </a:p>
                  </a:txBody>
                  <a:tcPr anchor="ctr">
                    <a:lnL>
                      <a:noFill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Get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/getLikeProductList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 dirty="0" err="1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likeproduct</a:t>
                      </a: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 </a:t>
                      </a:r>
                      <a:r>
                        <a:rPr kumimoji="1" lang="ko-KR" altLang="en-US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조회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795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Post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/likeproduct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 dirty="0" err="1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likeproduct</a:t>
                      </a: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 DB</a:t>
                      </a:r>
                      <a:r>
                        <a:rPr kumimoji="1" lang="ko-KR" altLang="en-US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저장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795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Delete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likecancel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2500" b="1" i="0" u="none" baseline="0" dirty="0" err="1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likeproduct</a:t>
                      </a:r>
                      <a:r>
                        <a:rPr kumimoji="1" lang="en-US" altLang="ko-KR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 DB</a:t>
                      </a:r>
                      <a:r>
                        <a:rPr kumimoji="1" lang="ko-KR" altLang="en-US" sz="2500" b="1" i="0" u="none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나눔고딕" panose="020D0604000000000000" pitchFamily="34" charset="-127"/>
                          <a:ea typeface="나눔고딕" panose="020D0604000000000000" pitchFamily="34" charset="-127"/>
                        </a:rPr>
                        <a:t>삭제</a:t>
                      </a:r>
                    </a:p>
                  </a:txBody>
                  <a:tcPr anchor="ctr">
                    <a:lnL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2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950" y="1028700"/>
            <a:ext cx="12352102" cy="8217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5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" name="Google Shape;338;p25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9" name="Google Shape;339;p25"/>
          <p:cNvSpPr txBox="1"/>
          <p:nvPr/>
        </p:nvSpPr>
        <p:spPr>
          <a:xfrm>
            <a:off x="469143" y="981075"/>
            <a:ext cx="8926777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</a:t>
            </a:r>
            <a:endParaRPr dirty="0"/>
          </a:p>
        </p:txBody>
      </p:sp>
      <p:sp>
        <p:nvSpPr>
          <p:cNvPr id="344" name="Google Shape;344;p25"/>
          <p:cNvSpPr txBox="1"/>
          <p:nvPr/>
        </p:nvSpPr>
        <p:spPr>
          <a:xfrm>
            <a:off x="8892080" y="7486650"/>
            <a:ext cx="8926777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Analysis</a:t>
            </a:r>
            <a:endParaRPr dirty="0"/>
          </a:p>
        </p:txBody>
      </p:sp>
      <p:sp>
        <p:nvSpPr>
          <p:cNvPr id="11" name="Google Shape;91;p13">
            <a:extLst>
              <a:ext uri="{FF2B5EF4-FFF2-40B4-BE49-F238E27FC236}">
                <a16:creationId xmlns:a16="http://schemas.microsoft.com/office/drawing/2014/main" id="{AB081E12-2C63-4EBD-B418-5A4B4235D9E5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Company MODAMATCH </a:t>
            </a:r>
            <a:endParaRPr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592" y="2910675"/>
            <a:ext cx="4337425" cy="43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0167" y="2910675"/>
            <a:ext cx="4337425" cy="43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172" y="2888524"/>
            <a:ext cx="4377790" cy="433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24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24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24"/>
          <p:cNvSpPr txBox="1"/>
          <p:nvPr/>
        </p:nvSpPr>
        <p:spPr>
          <a:xfrm>
            <a:off x="469143" y="7299704"/>
            <a:ext cx="3799136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Shin </a:t>
            </a:r>
            <a:r>
              <a:rPr lang="en-US" altLang="ko-KR" sz="3200" b="1" dirty="0" err="1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kyun</a:t>
            </a:r>
            <a:r>
              <a:rPr lang="en-US" altLang="ko-KR" sz="3200" b="1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 young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19" name="Google Shape;319;p24"/>
          <p:cNvSpPr txBox="1"/>
          <p:nvPr/>
        </p:nvSpPr>
        <p:spPr>
          <a:xfrm>
            <a:off x="469143" y="7887714"/>
            <a:ext cx="3799200" cy="3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Data Analysis</a:t>
            </a:r>
            <a:r>
              <a:rPr lang="en-US" sz="2100" b="0" i="0" u="none" strike="noStrike" cap="none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 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20" name="Google Shape;320;p24"/>
          <p:cNvSpPr txBox="1"/>
          <p:nvPr/>
        </p:nvSpPr>
        <p:spPr>
          <a:xfrm>
            <a:off x="469143" y="1038225"/>
            <a:ext cx="17349715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 TEAM </a:t>
            </a:r>
            <a:endParaRPr dirty="0"/>
          </a:p>
        </p:txBody>
      </p:sp>
      <p:sp>
        <p:nvSpPr>
          <p:cNvPr id="321" name="Google Shape;321;p24"/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sp>
        <p:nvSpPr>
          <p:cNvPr id="323" name="Google Shape;323;p24"/>
          <p:cNvSpPr txBox="1"/>
          <p:nvPr/>
        </p:nvSpPr>
        <p:spPr>
          <a:xfrm>
            <a:off x="469143" y="97581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F453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DM Sans"/>
              </a:rPr>
              <a:t>K-digital 6</a:t>
            </a:r>
            <a:r>
              <a:rPr lang="ko-KR" altLang="en-US" sz="1800" dirty="0">
                <a:solidFill>
                  <a:srgbClr val="3F453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DM Sans"/>
              </a:rPr>
              <a:t>기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4806571" y="7299704"/>
            <a:ext cx="3799136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J</a:t>
            </a:r>
            <a:r>
              <a:rPr lang="en-US" sz="3200" b="1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ang min woo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4806571" y="7887714"/>
            <a:ext cx="3799200" cy="3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Front End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28" name="Google Shape;328;p24"/>
          <p:cNvSpPr txBox="1"/>
          <p:nvPr/>
        </p:nvSpPr>
        <p:spPr>
          <a:xfrm>
            <a:off x="9148632" y="7887714"/>
            <a:ext cx="3799200" cy="3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sym typeface="DM Sans"/>
              </a:rPr>
              <a:t>Back End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13490694" y="7299704"/>
            <a:ext cx="3799136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Chae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soo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 </a:t>
            </a:r>
            <a:r>
              <a:rPr lang="en-US" sz="3200" b="1" i="0" u="none" strike="noStrike" cap="none" dirty="0" err="1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sheol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13490694" y="7887714"/>
            <a:ext cx="3799200" cy="3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Back End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252937-6CDA-411C-95E5-A2FA6A926D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66" b="16567"/>
          <a:stretch/>
        </p:blipFill>
        <p:spPr>
          <a:xfrm>
            <a:off x="9100457" y="2888523"/>
            <a:ext cx="4391759" cy="4391646"/>
          </a:xfrm>
          <a:prstGeom prst="rect">
            <a:avLst/>
          </a:prstGeom>
        </p:spPr>
      </p:pic>
      <p:sp>
        <p:nvSpPr>
          <p:cNvPr id="29" name="Google Shape;318;p24">
            <a:extLst>
              <a:ext uri="{FF2B5EF4-FFF2-40B4-BE49-F238E27FC236}">
                <a16:creationId xmlns:a16="http://schemas.microsoft.com/office/drawing/2014/main" id="{C0A44DA9-40C9-4A77-80A3-E6C8EA6806DA}"/>
              </a:ext>
            </a:extLst>
          </p:cNvPr>
          <p:cNvSpPr txBox="1"/>
          <p:nvPr/>
        </p:nvSpPr>
        <p:spPr>
          <a:xfrm>
            <a:off x="9164040" y="7299704"/>
            <a:ext cx="3799136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Kim </a:t>
            </a:r>
            <a:r>
              <a:rPr lang="en-US" altLang="ko-KR" sz="3200" b="1" dirty="0" err="1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bo</a:t>
            </a:r>
            <a:r>
              <a:rPr lang="en-US" altLang="ko-KR" sz="3200" b="1" dirty="0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 </a:t>
            </a:r>
            <a:r>
              <a:rPr lang="en-US" altLang="ko-KR" sz="3200" b="1" dirty="0" err="1">
                <a:solidFill>
                  <a:srgbClr val="3F453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DM Sans"/>
                <a:sym typeface="DM Sans"/>
              </a:rPr>
              <a:t>seong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776ED5-5E98-405F-8975-042E66235B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844"/>
          <a:stretch/>
        </p:blipFill>
        <p:spPr>
          <a:xfrm>
            <a:off x="422905" y="2888523"/>
            <a:ext cx="4377600" cy="4391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FBAA7F-983F-48B7-893F-3D0A108417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768" t="8393" r="4489" b="9100"/>
          <a:stretch/>
        </p:blipFill>
        <p:spPr>
          <a:xfrm rot="5400000">
            <a:off x="13473581" y="2902530"/>
            <a:ext cx="4391645" cy="4363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4477DD-00AB-467F-BB8F-9154249F82C2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6785" t="5110" r="9352" b="26518"/>
          <a:stretch/>
        </p:blipFill>
        <p:spPr>
          <a:xfrm>
            <a:off x="4800409" y="2888524"/>
            <a:ext cx="4345134" cy="43916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CBCB07-0EFB-4BBF-817C-AA4C64002A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4860" r="-504" b="14032"/>
          <a:stretch/>
        </p:blipFill>
        <p:spPr>
          <a:xfrm>
            <a:off x="9154786" y="2883501"/>
            <a:ext cx="4391759" cy="43916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B926FD-4BCC-469C-B1A1-12EA7E818B1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54" t="-855" r="-1954" b="23445"/>
          <a:stretch/>
        </p:blipFill>
        <p:spPr>
          <a:xfrm>
            <a:off x="13518416" y="2830712"/>
            <a:ext cx="4449544" cy="44444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2F3B8B-C5D7-4251-9467-05316CE0B70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59" r="-1007" b="28822"/>
          <a:stretch/>
        </p:blipFill>
        <p:spPr>
          <a:xfrm>
            <a:off x="427536" y="2891561"/>
            <a:ext cx="4424117" cy="4353922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1038225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Data Source</a:t>
            </a:r>
            <a:endParaRPr dirty="0"/>
          </a:p>
        </p:txBody>
      </p:sp>
      <p:sp>
        <p:nvSpPr>
          <p:cNvPr id="276" name="Google Shape;276;p22"/>
          <p:cNvSpPr txBox="1"/>
          <p:nvPr/>
        </p:nvSpPr>
        <p:spPr>
          <a:xfrm>
            <a:off x="14906196" y="1775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14906196" y="97581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@reallygreatsite</a:t>
            </a:r>
            <a:endParaRPr/>
          </a:p>
        </p:txBody>
      </p:sp>
      <p:sp>
        <p:nvSpPr>
          <p:cNvPr id="15" name="Google Shape;197;p18">
            <a:extLst>
              <a:ext uri="{FF2B5EF4-FFF2-40B4-BE49-F238E27FC236}">
                <a16:creationId xmlns:a16="http://schemas.microsoft.com/office/drawing/2014/main" id="{3FF11B5F-F73F-47A8-A9A2-C8372D10C8FF}"/>
              </a:ext>
            </a:extLst>
          </p:cNvPr>
          <p:cNvSpPr txBox="1"/>
          <p:nvPr/>
        </p:nvSpPr>
        <p:spPr>
          <a:xfrm>
            <a:off x="989843" y="3005835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1. K-Fashion Dataset</a:t>
            </a:r>
            <a:endParaRPr dirty="0"/>
          </a:p>
        </p:txBody>
      </p:sp>
      <p:sp>
        <p:nvSpPr>
          <p:cNvPr id="16" name="Google Shape;198;p18">
            <a:extLst>
              <a:ext uri="{FF2B5EF4-FFF2-40B4-BE49-F238E27FC236}">
                <a16:creationId xmlns:a16="http://schemas.microsoft.com/office/drawing/2014/main" id="{F93F056C-3D1C-44CA-BB05-FCBC1F6B3546}"/>
              </a:ext>
            </a:extLst>
          </p:cNvPr>
          <p:cNvSpPr txBox="1"/>
          <p:nvPr/>
        </p:nvSpPr>
        <p:spPr>
          <a:xfrm>
            <a:off x="989842" y="3593845"/>
            <a:ext cx="712545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총 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1,200,000</a:t>
            </a: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건 분량의 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K-Fashion </a:t>
            </a: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이미지 데이터셋 구축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.</a:t>
            </a:r>
            <a:endParaRPr lang="ko-KR" altLang="en-US" sz="20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  <a:cs typeface="DM Sans"/>
              <a:sym typeface="DM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대분류 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10</a:t>
            </a: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가지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, </a:t>
            </a: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세부속성 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186</a:t>
            </a: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가지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, </a:t>
            </a: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스타일 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23</a:t>
            </a: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가지에 대한 레이블링 정보</a:t>
            </a:r>
            <a:endParaRPr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19" name="Google Shape;197;p18">
            <a:extLst>
              <a:ext uri="{FF2B5EF4-FFF2-40B4-BE49-F238E27FC236}">
                <a16:creationId xmlns:a16="http://schemas.microsoft.com/office/drawing/2014/main" id="{63D22DEA-934B-4802-A48F-AB34122B4C62}"/>
              </a:ext>
            </a:extLst>
          </p:cNvPr>
          <p:cNvSpPr txBox="1"/>
          <p:nvPr/>
        </p:nvSpPr>
        <p:spPr>
          <a:xfrm>
            <a:off x="989843" y="5563452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. 9</a:t>
            </a:r>
            <a:r>
              <a:rPr lang="en-US" sz="3200" b="1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oz SALES DATA</a:t>
            </a:r>
            <a:endParaRPr dirty="0"/>
          </a:p>
        </p:txBody>
      </p:sp>
      <p:sp>
        <p:nvSpPr>
          <p:cNvPr id="20" name="Google Shape;198;p18">
            <a:extLst>
              <a:ext uri="{FF2B5EF4-FFF2-40B4-BE49-F238E27FC236}">
                <a16:creationId xmlns:a16="http://schemas.microsoft.com/office/drawing/2014/main" id="{06F9DFED-C4B8-4172-A989-7521EEB897CF}"/>
              </a:ext>
            </a:extLst>
          </p:cNvPr>
          <p:cNvSpPr txBox="1"/>
          <p:nvPr/>
        </p:nvSpPr>
        <p:spPr>
          <a:xfrm>
            <a:off x="989843" y="6151462"/>
            <a:ext cx="67774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18.01.01 ~ 21.11.31 </a:t>
            </a: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총 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658,738</a:t>
            </a:r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건의 거래내역 데이터</a:t>
            </a:r>
            <a:endParaRPr lang="en-US" altLang="ko-KR" sz="20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  <a:cs typeface="DM Sans"/>
              <a:sym typeface="DM Sans"/>
            </a:endParaRPr>
          </a:p>
        </p:txBody>
      </p:sp>
      <p:sp>
        <p:nvSpPr>
          <p:cNvPr id="21" name="Google Shape;197;p18">
            <a:extLst>
              <a:ext uri="{FF2B5EF4-FFF2-40B4-BE49-F238E27FC236}">
                <a16:creationId xmlns:a16="http://schemas.microsoft.com/office/drawing/2014/main" id="{56F935D7-4333-4A09-A8BA-9840ACDB791C}"/>
              </a:ext>
            </a:extLst>
          </p:cNvPr>
          <p:cNvSpPr txBox="1"/>
          <p:nvPr/>
        </p:nvSpPr>
        <p:spPr>
          <a:xfrm>
            <a:off x="989843" y="7320851"/>
            <a:ext cx="4584125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lang="en-US" sz="3200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. 9oz Image DATA</a:t>
            </a:r>
            <a:endParaRPr dirty="0"/>
          </a:p>
        </p:txBody>
      </p:sp>
      <p:sp>
        <p:nvSpPr>
          <p:cNvPr id="22" name="Google Shape;198;p18">
            <a:extLst>
              <a:ext uri="{FF2B5EF4-FFF2-40B4-BE49-F238E27FC236}">
                <a16:creationId xmlns:a16="http://schemas.microsoft.com/office/drawing/2014/main" id="{DFD951DE-BD34-45D0-B19A-1531EF5BA0A8}"/>
              </a:ext>
            </a:extLst>
          </p:cNvPr>
          <p:cNvSpPr txBox="1"/>
          <p:nvPr/>
        </p:nvSpPr>
        <p:spPr>
          <a:xfrm>
            <a:off x="989843" y="7908861"/>
            <a:ext cx="67774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 </a:t>
            </a:r>
            <a:r>
              <a:rPr lang="en-US" altLang="ko-KR" sz="20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17,726</a:t>
            </a:r>
            <a:r>
              <a:rPr lang="ko-KR" altLang="en-US" sz="20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개의 연도별 의류 이미지 데이터</a:t>
            </a:r>
            <a:endParaRPr lang="ko-KR" altLang="en-US" sz="12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pic>
        <p:nvPicPr>
          <p:cNvPr id="23" name="Google Shape;192;p18">
            <a:extLst>
              <a:ext uri="{FF2B5EF4-FFF2-40B4-BE49-F238E27FC236}">
                <a16:creationId xmlns:a16="http://schemas.microsoft.com/office/drawing/2014/main" id="{727C928E-85CF-4616-8A9A-FF40182819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999" y="-2235209"/>
            <a:ext cx="9144000" cy="12522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21;p24">
            <a:extLst>
              <a:ext uri="{FF2B5EF4-FFF2-40B4-BE49-F238E27FC236}">
                <a16:creationId xmlns:a16="http://schemas.microsoft.com/office/drawing/2014/main" id="{B94C8C5E-4806-49E0-83C3-2573E03CA9E4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711766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Process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77D8D1-BA07-45BA-96AF-82EAFB8AA9D3}"/>
              </a:ext>
            </a:extLst>
          </p:cNvPr>
          <p:cNvGrpSpPr/>
          <p:nvPr/>
        </p:nvGrpSpPr>
        <p:grpSpPr>
          <a:xfrm>
            <a:off x="2432212" y="2060635"/>
            <a:ext cx="4774844" cy="936458"/>
            <a:chOff x="2602741" y="2590512"/>
            <a:chExt cx="3798057" cy="520783"/>
          </a:xfrm>
        </p:grpSpPr>
        <p:sp>
          <p:nvSpPr>
            <p:cNvPr id="2" name="화살표: 갈매기형 수장 1">
              <a:extLst>
                <a:ext uri="{FF2B5EF4-FFF2-40B4-BE49-F238E27FC236}">
                  <a16:creationId xmlns:a16="http://schemas.microsoft.com/office/drawing/2014/main" id="{1773B20A-7E7D-4AD8-9E6A-6A05347DC940}"/>
                </a:ext>
              </a:extLst>
            </p:cNvPr>
            <p:cNvSpPr/>
            <p:nvPr/>
          </p:nvSpPr>
          <p:spPr>
            <a:xfrm>
              <a:off x="2602741" y="2590512"/>
              <a:ext cx="3798057" cy="520783"/>
            </a:xfrm>
            <a:prstGeom prst="chevron">
              <a:avLst/>
            </a:prstGeom>
            <a:solidFill>
              <a:srgbClr val="4D5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BB545C5-B2E9-4474-83C3-6AFACB7B8F95}"/>
                </a:ext>
              </a:extLst>
            </p:cNvPr>
            <p:cNvSpPr/>
            <p:nvPr/>
          </p:nvSpPr>
          <p:spPr>
            <a:xfrm>
              <a:off x="3203454" y="2597147"/>
              <a:ext cx="2581293" cy="494394"/>
            </a:xfrm>
            <a:prstGeom prst="rect">
              <a:avLst/>
            </a:prstGeom>
            <a:solidFill>
              <a:srgbClr val="4D5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EDA</a:t>
              </a:r>
            </a:p>
            <a:p>
              <a:pPr algn="ctr"/>
              <a:r>
                <a:rPr lang="en-US" altLang="ko-KR" sz="24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Data Processing</a:t>
              </a:r>
              <a:endParaRPr lang="ko-KR" altLang="en-US" sz="2400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B6B083-D23C-4927-B494-1AA99CB59A62}"/>
              </a:ext>
            </a:extLst>
          </p:cNvPr>
          <p:cNvGrpSpPr/>
          <p:nvPr/>
        </p:nvGrpSpPr>
        <p:grpSpPr>
          <a:xfrm>
            <a:off x="6931867" y="2072566"/>
            <a:ext cx="4665773" cy="936458"/>
            <a:chOff x="6400798" y="2590512"/>
            <a:chExt cx="3798057" cy="520783"/>
          </a:xfrm>
        </p:grpSpPr>
        <p:sp>
          <p:nvSpPr>
            <p:cNvPr id="25" name="화살표: 갈매기형 수장 24">
              <a:extLst>
                <a:ext uri="{FF2B5EF4-FFF2-40B4-BE49-F238E27FC236}">
                  <a16:creationId xmlns:a16="http://schemas.microsoft.com/office/drawing/2014/main" id="{D94CE98B-887C-433C-B169-E8A60064D3A1}"/>
                </a:ext>
              </a:extLst>
            </p:cNvPr>
            <p:cNvSpPr/>
            <p:nvPr/>
          </p:nvSpPr>
          <p:spPr>
            <a:xfrm>
              <a:off x="6400798" y="2590512"/>
              <a:ext cx="3798057" cy="520783"/>
            </a:xfrm>
            <a:prstGeom prst="chevron">
              <a:avLst/>
            </a:prstGeom>
            <a:solidFill>
              <a:srgbClr val="3E3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3F56D7D-A917-46AA-96F7-3EB51E6CEDB6}"/>
                </a:ext>
              </a:extLst>
            </p:cNvPr>
            <p:cNvSpPr/>
            <p:nvPr/>
          </p:nvSpPr>
          <p:spPr>
            <a:xfrm>
              <a:off x="6935080" y="2596043"/>
              <a:ext cx="2899182" cy="495498"/>
            </a:xfrm>
            <a:prstGeom prst="rect">
              <a:avLst/>
            </a:prstGeom>
            <a:solidFill>
              <a:srgbClr val="3E3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모델개발</a:t>
              </a:r>
              <a:br>
                <a:rPr lang="en-US" altLang="ko-KR" sz="24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</a:br>
              <a:r>
                <a:rPr lang="en-US" altLang="ko-KR" sz="24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(Resnet50 Repurposing)</a:t>
              </a:r>
              <a:endParaRPr lang="ko-KR" altLang="en-US" sz="2400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F7675B-6ED2-46B8-B4D8-78E85CE12CF3}"/>
              </a:ext>
            </a:extLst>
          </p:cNvPr>
          <p:cNvGrpSpPr/>
          <p:nvPr/>
        </p:nvGrpSpPr>
        <p:grpSpPr>
          <a:xfrm>
            <a:off x="11356133" y="2082511"/>
            <a:ext cx="3390378" cy="936458"/>
            <a:chOff x="10198855" y="2590512"/>
            <a:chExt cx="3798057" cy="520783"/>
          </a:xfrm>
        </p:grpSpPr>
        <p:sp>
          <p:nvSpPr>
            <p:cNvPr id="26" name="화살표: 갈매기형 수장 25">
              <a:extLst>
                <a:ext uri="{FF2B5EF4-FFF2-40B4-BE49-F238E27FC236}">
                  <a16:creationId xmlns:a16="http://schemas.microsoft.com/office/drawing/2014/main" id="{32BA9153-BC20-4235-A2A0-133BE3F9D6B0}"/>
                </a:ext>
              </a:extLst>
            </p:cNvPr>
            <p:cNvSpPr/>
            <p:nvPr/>
          </p:nvSpPr>
          <p:spPr>
            <a:xfrm>
              <a:off x="10198855" y="2590512"/>
              <a:ext cx="3798057" cy="520783"/>
            </a:xfrm>
            <a:prstGeom prst="chevron">
              <a:avLst/>
            </a:prstGeom>
            <a:solidFill>
              <a:srgbClr val="8565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04DE0E5-F351-4F25-98AB-CE1E7E6500F3}"/>
                </a:ext>
              </a:extLst>
            </p:cNvPr>
            <p:cNvSpPr/>
            <p:nvPr/>
          </p:nvSpPr>
          <p:spPr>
            <a:xfrm>
              <a:off x="10749902" y="2614769"/>
              <a:ext cx="2527349" cy="476772"/>
            </a:xfrm>
            <a:prstGeom prst="rect">
              <a:avLst/>
            </a:prstGeom>
            <a:solidFill>
              <a:srgbClr val="8565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평가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4A1A3B-C0CA-4179-8D46-35A9E6CC6B0C}"/>
              </a:ext>
            </a:extLst>
          </p:cNvPr>
          <p:cNvGrpSpPr/>
          <p:nvPr/>
        </p:nvGrpSpPr>
        <p:grpSpPr>
          <a:xfrm>
            <a:off x="14485254" y="2082511"/>
            <a:ext cx="3189223" cy="936458"/>
            <a:chOff x="13996912" y="2590512"/>
            <a:chExt cx="3798057" cy="520783"/>
          </a:xfrm>
        </p:grpSpPr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AA58778F-1F9E-4B5F-9CA3-8519D33BF5C1}"/>
                </a:ext>
              </a:extLst>
            </p:cNvPr>
            <p:cNvSpPr/>
            <p:nvPr/>
          </p:nvSpPr>
          <p:spPr>
            <a:xfrm>
              <a:off x="13996912" y="2590512"/>
              <a:ext cx="3798057" cy="520783"/>
            </a:xfrm>
            <a:prstGeom prst="chevron">
              <a:avLst/>
            </a:prstGeom>
            <a:solidFill>
              <a:srgbClr val="B29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83EA80-9254-4EBB-859D-02CE352DF8C3}"/>
                </a:ext>
              </a:extLst>
            </p:cNvPr>
            <p:cNvSpPr/>
            <p:nvPr/>
          </p:nvSpPr>
          <p:spPr>
            <a:xfrm>
              <a:off x="14618664" y="2614769"/>
              <a:ext cx="2337218" cy="476772"/>
            </a:xfrm>
            <a:prstGeom prst="rect">
              <a:avLst/>
            </a:prstGeom>
            <a:solidFill>
              <a:srgbClr val="B29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서비스 제품 개발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E0A27D-B4EB-4EF0-A650-6A2D9A09C878}"/>
              </a:ext>
            </a:extLst>
          </p:cNvPr>
          <p:cNvGrpSpPr/>
          <p:nvPr/>
        </p:nvGrpSpPr>
        <p:grpSpPr>
          <a:xfrm>
            <a:off x="432622" y="2060664"/>
            <a:ext cx="2194461" cy="936458"/>
            <a:chOff x="272968" y="2568665"/>
            <a:chExt cx="2194461" cy="936458"/>
          </a:xfrm>
        </p:grpSpPr>
        <p:sp>
          <p:nvSpPr>
            <p:cNvPr id="34" name="화살표: 갈매기형 수장 33">
              <a:extLst>
                <a:ext uri="{FF2B5EF4-FFF2-40B4-BE49-F238E27FC236}">
                  <a16:creationId xmlns:a16="http://schemas.microsoft.com/office/drawing/2014/main" id="{694F64E1-F2B5-473B-A720-82465C724963}"/>
                </a:ext>
              </a:extLst>
            </p:cNvPr>
            <p:cNvSpPr/>
            <p:nvPr/>
          </p:nvSpPr>
          <p:spPr>
            <a:xfrm>
              <a:off x="272968" y="2568665"/>
              <a:ext cx="2194461" cy="936458"/>
            </a:xfrm>
            <a:prstGeom prst="chevron">
              <a:avLst/>
            </a:prstGeom>
            <a:solidFill>
              <a:srgbClr val="3F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3857597-2136-4FC8-9B11-0394C10CDF29}"/>
                </a:ext>
              </a:extLst>
            </p:cNvPr>
            <p:cNvSpPr/>
            <p:nvPr/>
          </p:nvSpPr>
          <p:spPr>
            <a:xfrm>
              <a:off x="773176" y="2817179"/>
              <a:ext cx="1200948" cy="457412"/>
            </a:xfrm>
            <a:prstGeom prst="rect">
              <a:avLst/>
            </a:prstGeom>
            <a:solidFill>
              <a:srgbClr val="3F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DATA</a:t>
              </a:r>
              <a:endParaRPr lang="ko-KR" altLang="en-US" sz="2800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sp>
        <p:nvSpPr>
          <p:cNvPr id="4" name="순서도: 자기 디스크 3">
            <a:extLst>
              <a:ext uri="{FF2B5EF4-FFF2-40B4-BE49-F238E27FC236}">
                <a16:creationId xmlns:a16="http://schemas.microsoft.com/office/drawing/2014/main" id="{FDD6FD8B-3574-4C06-B10C-DFFECEE07B06}"/>
              </a:ext>
            </a:extLst>
          </p:cNvPr>
          <p:cNvSpPr/>
          <p:nvPr/>
        </p:nvSpPr>
        <p:spPr>
          <a:xfrm>
            <a:off x="628797" y="3412587"/>
            <a:ext cx="1693486" cy="1857827"/>
          </a:xfrm>
          <a:prstGeom prst="flowChartMagneticDisk">
            <a:avLst/>
          </a:prstGeom>
          <a:solidFill>
            <a:srgbClr val="3F4536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K-Fashion</a:t>
            </a: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  <a:endParaRPr lang="ko-KR" altLang="en-US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39" name="순서도: 자기 디스크 38">
            <a:extLst>
              <a:ext uri="{FF2B5EF4-FFF2-40B4-BE49-F238E27FC236}">
                <a16:creationId xmlns:a16="http://schemas.microsoft.com/office/drawing/2014/main" id="{1C1D129C-92EE-4DE6-ADAF-FB81977B17D7}"/>
              </a:ext>
            </a:extLst>
          </p:cNvPr>
          <p:cNvSpPr/>
          <p:nvPr/>
        </p:nvSpPr>
        <p:spPr>
          <a:xfrm>
            <a:off x="628797" y="5593553"/>
            <a:ext cx="1693486" cy="1857827"/>
          </a:xfrm>
          <a:prstGeom prst="flowChartMagneticDisk">
            <a:avLst/>
          </a:prstGeom>
          <a:solidFill>
            <a:srgbClr val="3F4536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Sales</a:t>
            </a:r>
            <a:b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81B200C6-DA1D-4A89-A368-55A075D71DB8}"/>
              </a:ext>
            </a:extLst>
          </p:cNvPr>
          <p:cNvSpPr/>
          <p:nvPr/>
        </p:nvSpPr>
        <p:spPr>
          <a:xfrm>
            <a:off x="628797" y="7637727"/>
            <a:ext cx="1693486" cy="1857827"/>
          </a:xfrm>
          <a:prstGeom prst="flowChartMagneticDisk">
            <a:avLst/>
          </a:prstGeom>
          <a:solidFill>
            <a:srgbClr val="3F4536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Image</a:t>
            </a:r>
            <a:b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  <a:endParaRPr lang="ko-KR" altLang="en-US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7C8442-203F-4127-880F-57611AF1F80E}"/>
              </a:ext>
            </a:extLst>
          </p:cNvPr>
          <p:cNvCxnSpPr>
            <a:cxnSpLocks/>
            <a:stCxn id="4" idx="4"/>
          </p:cNvCxnSpPr>
          <p:nvPr/>
        </p:nvCxnSpPr>
        <p:spPr>
          <a:xfrm flipV="1">
            <a:off x="2322283" y="4341500"/>
            <a:ext cx="693936" cy="1"/>
          </a:xfrm>
          <a:prstGeom prst="straightConnector1">
            <a:avLst/>
          </a:prstGeom>
          <a:ln w="22225">
            <a:solidFill>
              <a:srgbClr val="3F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83B0431-5CB5-47C7-8199-EB791E0AED03}"/>
              </a:ext>
            </a:extLst>
          </p:cNvPr>
          <p:cNvCxnSpPr>
            <a:cxnSpLocks/>
          </p:cNvCxnSpPr>
          <p:nvPr/>
        </p:nvCxnSpPr>
        <p:spPr>
          <a:xfrm flipV="1">
            <a:off x="2322283" y="6573615"/>
            <a:ext cx="2167763" cy="1"/>
          </a:xfrm>
          <a:prstGeom prst="straightConnector1">
            <a:avLst/>
          </a:prstGeom>
          <a:ln w="22225">
            <a:solidFill>
              <a:srgbClr val="3F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6E81195-4312-452F-94B3-1B556EC36A59}"/>
              </a:ext>
            </a:extLst>
          </p:cNvPr>
          <p:cNvCxnSpPr>
            <a:cxnSpLocks/>
          </p:cNvCxnSpPr>
          <p:nvPr/>
        </p:nvCxnSpPr>
        <p:spPr>
          <a:xfrm flipV="1">
            <a:off x="2322283" y="8566640"/>
            <a:ext cx="693936" cy="1"/>
          </a:xfrm>
          <a:prstGeom prst="straightConnector1">
            <a:avLst/>
          </a:prstGeom>
          <a:ln w="22225">
            <a:solidFill>
              <a:srgbClr val="3F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F7BB6C2-BA28-40B0-A9E1-0ED39FB1D5B2}"/>
              </a:ext>
            </a:extLst>
          </p:cNvPr>
          <p:cNvSpPr/>
          <p:nvPr/>
        </p:nvSpPr>
        <p:spPr>
          <a:xfrm>
            <a:off x="3345339" y="3683760"/>
            <a:ext cx="1364366" cy="1326234"/>
          </a:xfrm>
          <a:prstGeom prst="roundRect">
            <a:avLst/>
          </a:prstGeom>
          <a:noFill/>
          <a:ln>
            <a:solidFill>
              <a:srgbClr val="3F4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PCA,</a:t>
            </a:r>
          </a:p>
          <a:p>
            <a:pPr algn="ctr"/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군집화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</a:t>
            </a:r>
          </a:p>
          <a:p>
            <a:pPr algn="ctr"/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시각화</a:t>
            </a:r>
            <a:endParaRPr lang="en-US" altLang="ko-KR" sz="20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2935D54-156F-4792-9506-201430BF1950}"/>
              </a:ext>
            </a:extLst>
          </p:cNvPr>
          <p:cNvSpPr/>
          <p:nvPr/>
        </p:nvSpPr>
        <p:spPr>
          <a:xfrm>
            <a:off x="4490046" y="5859349"/>
            <a:ext cx="1693486" cy="1326234"/>
          </a:xfrm>
          <a:prstGeom prst="roundRect">
            <a:avLst/>
          </a:prstGeom>
          <a:noFill/>
          <a:ln>
            <a:solidFill>
              <a:srgbClr val="3F4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판매량 기준</a:t>
            </a:r>
            <a:endParaRPr lang="en-US" altLang="ko-KR" sz="20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상품코드</a:t>
            </a:r>
            <a:endParaRPr lang="en-US" altLang="ko-KR" sz="20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추출</a:t>
            </a:r>
            <a:endParaRPr lang="en-US" altLang="ko-KR" sz="20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8A7B3C1-431B-4CD9-AD19-F17EBCB5D851}"/>
              </a:ext>
            </a:extLst>
          </p:cNvPr>
          <p:cNvSpPr/>
          <p:nvPr/>
        </p:nvSpPr>
        <p:spPr>
          <a:xfrm>
            <a:off x="4709705" y="3678383"/>
            <a:ext cx="1619658" cy="1326234"/>
          </a:xfrm>
          <a:prstGeom prst="roundRect">
            <a:avLst/>
          </a:prstGeom>
          <a:solidFill>
            <a:srgbClr val="4D5444"/>
          </a:solidFill>
          <a:ln>
            <a:solidFill>
              <a:srgbClr val="4D5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Feature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extraction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A9D8171-D5FC-4333-8495-73067793D6EC}"/>
              </a:ext>
            </a:extLst>
          </p:cNvPr>
          <p:cNvSpPr/>
          <p:nvPr/>
        </p:nvSpPr>
        <p:spPr>
          <a:xfrm>
            <a:off x="8476343" y="5859349"/>
            <a:ext cx="1693485" cy="1326234"/>
          </a:xfrm>
          <a:prstGeom prst="roundRect">
            <a:avLst/>
          </a:prstGeom>
          <a:solidFill>
            <a:srgbClr val="3E3932"/>
          </a:solidFill>
          <a:ln>
            <a:solidFill>
              <a:srgbClr val="4D5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Modeling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16E314E9-2C29-4C8F-9EC4-466DE344144C}"/>
              </a:ext>
            </a:extLst>
          </p:cNvPr>
          <p:cNvSpPr/>
          <p:nvPr/>
        </p:nvSpPr>
        <p:spPr>
          <a:xfrm>
            <a:off x="6338764" y="6417588"/>
            <a:ext cx="1914525" cy="203498"/>
          </a:xfrm>
          <a:prstGeom prst="rightArrow">
            <a:avLst/>
          </a:prstGeom>
          <a:solidFill>
            <a:srgbClr val="4D5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7FA1D96F-A2A0-4A61-898D-827B3DD7E75A}"/>
              </a:ext>
            </a:extLst>
          </p:cNvPr>
          <p:cNvSpPr/>
          <p:nvPr/>
        </p:nvSpPr>
        <p:spPr>
          <a:xfrm rot="2934516" flipV="1">
            <a:off x="6004134" y="5675528"/>
            <a:ext cx="1205640" cy="206288"/>
          </a:xfrm>
          <a:prstGeom prst="rightArrow">
            <a:avLst/>
          </a:prstGeom>
          <a:solidFill>
            <a:srgbClr val="4D5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A20310F6-B542-44B2-A302-F6158AFB14F5}"/>
              </a:ext>
            </a:extLst>
          </p:cNvPr>
          <p:cNvSpPr/>
          <p:nvPr/>
        </p:nvSpPr>
        <p:spPr>
          <a:xfrm rot="18789917" flipV="1">
            <a:off x="6017812" y="7068651"/>
            <a:ext cx="1205640" cy="206288"/>
          </a:xfrm>
          <a:prstGeom prst="rightArrow">
            <a:avLst/>
          </a:prstGeom>
          <a:solidFill>
            <a:srgbClr val="4D5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DD10BAD3-44AD-4764-9E7C-BCA19C68ECD8}"/>
              </a:ext>
            </a:extLst>
          </p:cNvPr>
          <p:cNvSpPr/>
          <p:nvPr/>
        </p:nvSpPr>
        <p:spPr>
          <a:xfrm>
            <a:off x="10402283" y="6300788"/>
            <a:ext cx="1302037" cy="272800"/>
          </a:xfrm>
          <a:prstGeom prst="rightArrow">
            <a:avLst/>
          </a:prstGeom>
          <a:solidFill>
            <a:srgbClr val="4D5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956CE91-1156-4B7B-A9F8-072FAEFF0133}"/>
              </a:ext>
            </a:extLst>
          </p:cNvPr>
          <p:cNvSpPr/>
          <p:nvPr/>
        </p:nvSpPr>
        <p:spPr>
          <a:xfrm>
            <a:off x="11936775" y="4594121"/>
            <a:ext cx="2307863" cy="1857827"/>
          </a:xfrm>
          <a:prstGeom prst="roundRect">
            <a:avLst/>
          </a:prstGeom>
          <a:solidFill>
            <a:srgbClr val="856549"/>
          </a:solidFill>
          <a:ln>
            <a:solidFill>
              <a:srgbClr val="8565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Confusion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Matrix 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기반 평가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A085D16-2A66-4A3B-AB8C-EA3784E04ACF}"/>
              </a:ext>
            </a:extLst>
          </p:cNvPr>
          <p:cNvSpPr/>
          <p:nvPr/>
        </p:nvSpPr>
        <p:spPr>
          <a:xfrm>
            <a:off x="11936775" y="6471802"/>
            <a:ext cx="2307863" cy="1857825"/>
          </a:xfrm>
          <a:prstGeom prst="roundRect">
            <a:avLst/>
          </a:prstGeom>
          <a:solidFill>
            <a:srgbClr val="856549"/>
          </a:solidFill>
          <a:ln>
            <a:solidFill>
              <a:srgbClr val="8565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Recall top3</a:t>
            </a:r>
          </a:p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Recall top5(</a:t>
            </a:r>
            <a:r>
              <a:rPr lang="ko-KR" altLang="en-US" sz="1800" b="1" dirty="0" err="1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재현율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)</a:t>
            </a:r>
          </a:p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Precision(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정밀도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)</a:t>
            </a:r>
          </a:p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Accuracy(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정확도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)</a:t>
            </a:r>
          </a:p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F1 score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E5091F0-3E44-4E43-85C5-AA7F990C18B4}"/>
              </a:ext>
            </a:extLst>
          </p:cNvPr>
          <p:cNvCxnSpPr/>
          <p:nvPr/>
        </p:nvCxnSpPr>
        <p:spPr>
          <a:xfrm>
            <a:off x="12101513" y="6451948"/>
            <a:ext cx="2002584" cy="0"/>
          </a:xfrm>
          <a:prstGeom prst="line">
            <a:avLst/>
          </a:prstGeom>
          <a:ln w="222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1CF57387-639F-44CB-9130-FDF3F016B5CE}"/>
              </a:ext>
            </a:extLst>
          </p:cNvPr>
          <p:cNvSpPr/>
          <p:nvPr/>
        </p:nvSpPr>
        <p:spPr>
          <a:xfrm>
            <a:off x="15357133" y="5773396"/>
            <a:ext cx="2081945" cy="1326234"/>
          </a:xfrm>
          <a:prstGeom prst="roundRect">
            <a:avLst/>
          </a:prstGeom>
          <a:solidFill>
            <a:srgbClr val="B29E89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웹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어플리케이션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F71ECB1E-FBDA-4665-ABC0-B06B7ED75C67}"/>
              </a:ext>
            </a:extLst>
          </p:cNvPr>
          <p:cNvSpPr/>
          <p:nvPr/>
        </p:nvSpPr>
        <p:spPr>
          <a:xfrm>
            <a:off x="14356319" y="6300788"/>
            <a:ext cx="785519" cy="271450"/>
          </a:xfrm>
          <a:prstGeom prst="rightArrow">
            <a:avLst/>
          </a:prstGeom>
          <a:solidFill>
            <a:srgbClr val="4D5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47A0109-CB8C-42A3-9960-750790E4601D}"/>
              </a:ext>
            </a:extLst>
          </p:cNvPr>
          <p:cNvSpPr/>
          <p:nvPr/>
        </p:nvSpPr>
        <p:spPr>
          <a:xfrm>
            <a:off x="3345339" y="7873768"/>
            <a:ext cx="1364366" cy="1326234"/>
          </a:xfrm>
          <a:prstGeom prst="roundRect">
            <a:avLst/>
          </a:prstGeom>
          <a:noFill/>
          <a:ln>
            <a:solidFill>
              <a:srgbClr val="3F4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PCA,</a:t>
            </a:r>
          </a:p>
          <a:p>
            <a:pPr algn="ctr"/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군집화</a:t>
            </a:r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,</a:t>
            </a:r>
          </a:p>
          <a:p>
            <a:pPr algn="ctr"/>
            <a:r>
              <a:rPr lang="ko-KR" altLang="en-US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시각화</a:t>
            </a:r>
            <a:endParaRPr lang="en-US" altLang="ko-KR" sz="20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D2499C1-E7EA-41D8-AD2A-B9BE8E229350}"/>
              </a:ext>
            </a:extLst>
          </p:cNvPr>
          <p:cNvSpPr/>
          <p:nvPr/>
        </p:nvSpPr>
        <p:spPr>
          <a:xfrm>
            <a:off x="4709705" y="7868391"/>
            <a:ext cx="1619658" cy="1326234"/>
          </a:xfrm>
          <a:prstGeom prst="roundRect">
            <a:avLst/>
          </a:prstGeom>
          <a:solidFill>
            <a:srgbClr val="4D5444"/>
          </a:solidFill>
          <a:ln>
            <a:solidFill>
              <a:srgbClr val="4D5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Feature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234006466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0" grpId="0" animBg="1"/>
      <p:bldP spid="61" grpId="0" animBg="1"/>
      <p:bldP spid="65" grpId="0" animBg="1"/>
      <p:bldP spid="45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EDA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sp>
        <p:nvSpPr>
          <p:cNvPr id="50" name="순서도: 자기 디스크 49">
            <a:extLst>
              <a:ext uri="{FF2B5EF4-FFF2-40B4-BE49-F238E27FC236}">
                <a16:creationId xmlns:a16="http://schemas.microsoft.com/office/drawing/2014/main" id="{3C11C14F-DCF0-4D91-9DFC-249382D51262}"/>
              </a:ext>
            </a:extLst>
          </p:cNvPr>
          <p:cNvSpPr/>
          <p:nvPr/>
        </p:nvSpPr>
        <p:spPr>
          <a:xfrm>
            <a:off x="880517" y="2353463"/>
            <a:ext cx="1693486" cy="1857827"/>
          </a:xfrm>
          <a:prstGeom prst="flowChartMagneticDisk">
            <a:avLst/>
          </a:prstGeom>
          <a:solidFill>
            <a:srgbClr val="3F4536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9oz</a:t>
            </a: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Image</a:t>
            </a:r>
            <a:b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  <a:endParaRPr lang="ko-KR" altLang="en-US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832451-6D45-4F29-BEEB-E0E4EE600086}"/>
              </a:ext>
            </a:extLst>
          </p:cNvPr>
          <p:cNvSpPr txBox="1"/>
          <p:nvPr/>
        </p:nvSpPr>
        <p:spPr>
          <a:xfrm>
            <a:off x="783565" y="4408772"/>
            <a:ext cx="1887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17,726</a:t>
            </a:r>
            <a:r>
              <a:rPr lang="ko-KR" altLang="en-US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개의 연도별 의류 이미지 데이터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6CFA8E-3825-4402-9D1C-F06FD2E74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84"/>
          <a:stretch/>
        </p:blipFill>
        <p:spPr>
          <a:xfrm>
            <a:off x="3692105" y="3585304"/>
            <a:ext cx="13812330" cy="463742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D2E1E8-9D47-4C4E-8271-7C6D3B0ED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245" y="1514051"/>
            <a:ext cx="2476500" cy="11811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55F6B2-F8F1-46CB-B2E3-6BC3F57F59EE}"/>
              </a:ext>
            </a:extLst>
          </p:cNvPr>
          <p:cNvSpPr/>
          <p:nvPr/>
        </p:nvSpPr>
        <p:spPr>
          <a:xfrm>
            <a:off x="3343533" y="2709439"/>
            <a:ext cx="95609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Black</a:t>
            </a:r>
            <a:endParaRPr lang="ko-KR" altLang="en-US" sz="18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F91F8B-87F7-4221-A9EF-67B03A1EDB7E}"/>
              </a:ext>
            </a:extLst>
          </p:cNvPr>
          <p:cNvSpPr/>
          <p:nvPr/>
        </p:nvSpPr>
        <p:spPr>
          <a:xfrm>
            <a:off x="4849650" y="2709439"/>
            <a:ext cx="95609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White</a:t>
            </a:r>
            <a:endParaRPr lang="ko-KR" altLang="en-US" sz="18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86C790-E802-4B34-958A-BEB03BCC5670}"/>
              </a:ext>
            </a:extLst>
          </p:cNvPr>
          <p:cNvSpPr/>
          <p:nvPr/>
        </p:nvSpPr>
        <p:spPr>
          <a:xfrm>
            <a:off x="3448305" y="1120279"/>
            <a:ext cx="223837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F4536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Data</a:t>
            </a:r>
            <a:endParaRPr lang="ko-KR" altLang="en-US" sz="2400" b="1" dirty="0">
              <a:solidFill>
                <a:srgbClr val="3F4536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82F6C3-C5D2-4DFB-9BF8-FD14FF71E677}"/>
              </a:ext>
            </a:extLst>
          </p:cNvPr>
          <p:cNvSpPr/>
          <p:nvPr/>
        </p:nvSpPr>
        <p:spPr>
          <a:xfrm>
            <a:off x="3277699" y="1498392"/>
            <a:ext cx="2579585" cy="1624928"/>
          </a:xfrm>
          <a:prstGeom prst="rect">
            <a:avLst/>
          </a:prstGeom>
          <a:noFill/>
          <a:ln>
            <a:solidFill>
              <a:srgbClr val="B29E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49116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EDA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sp>
        <p:nvSpPr>
          <p:cNvPr id="50" name="순서도: 자기 디스크 49">
            <a:extLst>
              <a:ext uri="{FF2B5EF4-FFF2-40B4-BE49-F238E27FC236}">
                <a16:creationId xmlns:a16="http://schemas.microsoft.com/office/drawing/2014/main" id="{3C11C14F-DCF0-4D91-9DFC-249382D51262}"/>
              </a:ext>
            </a:extLst>
          </p:cNvPr>
          <p:cNvSpPr/>
          <p:nvPr/>
        </p:nvSpPr>
        <p:spPr>
          <a:xfrm>
            <a:off x="880517" y="2353463"/>
            <a:ext cx="1693486" cy="1857827"/>
          </a:xfrm>
          <a:prstGeom prst="flowChartMagneticDisk">
            <a:avLst/>
          </a:prstGeom>
          <a:solidFill>
            <a:srgbClr val="3F4536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9oz</a:t>
            </a: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Image</a:t>
            </a:r>
            <a:b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  <a:endParaRPr lang="ko-KR" altLang="en-US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832451-6D45-4F29-BEEB-E0E4EE600086}"/>
              </a:ext>
            </a:extLst>
          </p:cNvPr>
          <p:cNvSpPr txBox="1"/>
          <p:nvPr/>
        </p:nvSpPr>
        <p:spPr>
          <a:xfrm>
            <a:off x="783565" y="4408772"/>
            <a:ext cx="1887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17,726</a:t>
            </a:r>
            <a:r>
              <a:rPr lang="ko-KR" altLang="en-US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개의 연도별 의류 이미지 데이터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EB119E-4BCB-4788-BDD3-48DA40FD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45" y="1514051"/>
            <a:ext cx="2476500" cy="11811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83EFF3-534B-4412-85F7-92685BC15BCD}"/>
              </a:ext>
            </a:extLst>
          </p:cNvPr>
          <p:cNvSpPr/>
          <p:nvPr/>
        </p:nvSpPr>
        <p:spPr>
          <a:xfrm>
            <a:off x="3343533" y="2709439"/>
            <a:ext cx="95609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Black</a:t>
            </a:r>
            <a:endParaRPr lang="ko-KR" altLang="en-US" sz="18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8F44AD-0778-453A-8E9A-C1474AC1181A}"/>
              </a:ext>
            </a:extLst>
          </p:cNvPr>
          <p:cNvSpPr/>
          <p:nvPr/>
        </p:nvSpPr>
        <p:spPr>
          <a:xfrm>
            <a:off x="4849650" y="2709439"/>
            <a:ext cx="95609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White</a:t>
            </a:r>
            <a:endParaRPr lang="ko-KR" altLang="en-US" sz="18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AF733E-7AB5-4788-9055-957F9AF8E84C}"/>
              </a:ext>
            </a:extLst>
          </p:cNvPr>
          <p:cNvSpPr/>
          <p:nvPr/>
        </p:nvSpPr>
        <p:spPr>
          <a:xfrm>
            <a:off x="3448305" y="1120279"/>
            <a:ext cx="223837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F4536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Data</a:t>
            </a:r>
            <a:endParaRPr lang="ko-KR" altLang="en-US" sz="2400" b="1" dirty="0">
              <a:solidFill>
                <a:srgbClr val="3F4536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818F4C-8B69-4660-9DB6-7447887478B8}"/>
              </a:ext>
            </a:extLst>
          </p:cNvPr>
          <p:cNvSpPr/>
          <p:nvPr/>
        </p:nvSpPr>
        <p:spPr>
          <a:xfrm>
            <a:off x="3277699" y="1498392"/>
            <a:ext cx="2579585" cy="1624928"/>
          </a:xfrm>
          <a:prstGeom prst="rect">
            <a:avLst/>
          </a:prstGeom>
          <a:noFill/>
          <a:ln>
            <a:solidFill>
              <a:srgbClr val="B29E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8DF8-7DBD-4BB8-A7D2-83C8F545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306" y="973691"/>
            <a:ext cx="10742386" cy="85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53108"/>
      </p:ext>
    </p:extLst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EDA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sp>
        <p:nvSpPr>
          <p:cNvPr id="50" name="순서도: 자기 디스크 49">
            <a:extLst>
              <a:ext uri="{FF2B5EF4-FFF2-40B4-BE49-F238E27FC236}">
                <a16:creationId xmlns:a16="http://schemas.microsoft.com/office/drawing/2014/main" id="{3C11C14F-DCF0-4D91-9DFC-249382D51262}"/>
              </a:ext>
            </a:extLst>
          </p:cNvPr>
          <p:cNvSpPr/>
          <p:nvPr/>
        </p:nvSpPr>
        <p:spPr>
          <a:xfrm>
            <a:off x="880517" y="2353463"/>
            <a:ext cx="1693486" cy="1857827"/>
          </a:xfrm>
          <a:prstGeom prst="flowChartMagneticDisk">
            <a:avLst/>
          </a:prstGeom>
          <a:solidFill>
            <a:srgbClr val="3F4536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9oz</a:t>
            </a: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Image</a:t>
            </a:r>
            <a:b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  <a:endParaRPr lang="ko-KR" altLang="en-US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832451-6D45-4F29-BEEB-E0E4EE600086}"/>
              </a:ext>
            </a:extLst>
          </p:cNvPr>
          <p:cNvSpPr txBox="1"/>
          <p:nvPr/>
        </p:nvSpPr>
        <p:spPr>
          <a:xfrm>
            <a:off x="783565" y="4408772"/>
            <a:ext cx="1887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17,726</a:t>
            </a:r>
            <a:r>
              <a:rPr lang="ko-KR" altLang="en-US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개의 연도별 의류 이미지 데이터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01587-2F15-4F20-89AC-6FB903FB5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301"/>
          <a:stretch/>
        </p:blipFill>
        <p:spPr>
          <a:xfrm>
            <a:off x="2723208" y="3578472"/>
            <a:ext cx="14684275" cy="496340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1D9FB4-7EFD-4ED5-BF11-5FBD408BA0E3}"/>
              </a:ext>
            </a:extLst>
          </p:cNvPr>
          <p:cNvSpPr/>
          <p:nvPr/>
        </p:nvSpPr>
        <p:spPr>
          <a:xfrm>
            <a:off x="3866349" y="2709439"/>
            <a:ext cx="1472414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9oz</a:t>
            </a:r>
            <a:endParaRPr lang="ko-KR" altLang="en-US" sz="18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780C9-0327-4519-8812-F51D180FC1EF}"/>
              </a:ext>
            </a:extLst>
          </p:cNvPr>
          <p:cNvSpPr/>
          <p:nvPr/>
        </p:nvSpPr>
        <p:spPr>
          <a:xfrm>
            <a:off x="3448305" y="1120279"/>
            <a:ext cx="223837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F4536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Data</a:t>
            </a:r>
            <a:endParaRPr lang="ko-KR" altLang="en-US" sz="2400" b="1" dirty="0">
              <a:solidFill>
                <a:srgbClr val="3F4536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9D2B5B-F197-4D94-A524-68EC08631575}"/>
              </a:ext>
            </a:extLst>
          </p:cNvPr>
          <p:cNvSpPr/>
          <p:nvPr/>
        </p:nvSpPr>
        <p:spPr>
          <a:xfrm>
            <a:off x="3866349" y="1498392"/>
            <a:ext cx="1472414" cy="1624928"/>
          </a:xfrm>
          <a:prstGeom prst="rect">
            <a:avLst/>
          </a:prstGeom>
          <a:noFill/>
          <a:ln>
            <a:solidFill>
              <a:srgbClr val="B29E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A297A-B4E8-4CB9-A2DE-BF399D654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631" y="1530541"/>
            <a:ext cx="1178657" cy="10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4038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EDA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sp>
        <p:nvSpPr>
          <p:cNvPr id="50" name="순서도: 자기 디스크 49">
            <a:extLst>
              <a:ext uri="{FF2B5EF4-FFF2-40B4-BE49-F238E27FC236}">
                <a16:creationId xmlns:a16="http://schemas.microsoft.com/office/drawing/2014/main" id="{3C11C14F-DCF0-4D91-9DFC-249382D51262}"/>
              </a:ext>
            </a:extLst>
          </p:cNvPr>
          <p:cNvSpPr/>
          <p:nvPr/>
        </p:nvSpPr>
        <p:spPr>
          <a:xfrm>
            <a:off x="880517" y="2353463"/>
            <a:ext cx="1693486" cy="1857827"/>
          </a:xfrm>
          <a:prstGeom prst="flowChartMagneticDisk">
            <a:avLst/>
          </a:prstGeom>
          <a:solidFill>
            <a:srgbClr val="3F4536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9oz</a:t>
            </a: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Image</a:t>
            </a:r>
            <a:b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  <a:endParaRPr lang="ko-KR" altLang="en-US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832451-6D45-4F29-BEEB-E0E4EE600086}"/>
              </a:ext>
            </a:extLst>
          </p:cNvPr>
          <p:cNvSpPr txBox="1"/>
          <p:nvPr/>
        </p:nvSpPr>
        <p:spPr>
          <a:xfrm>
            <a:off x="783565" y="4408772"/>
            <a:ext cx="1887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17,726</a:t>
            </a:r>
            <a:r>
              <a:rPr lang="ko-KR" altLang="en-US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개의 연도별 의류 이미지 데이터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1D9FB4-7EFD-4ED5-BF11-5FBD408BA0E3}"/>
              </a:ext>
            </a:extLst>
          </p:cNvPr>
          <p:cNvSpPr/>
          <p:nvPr/>
        </p:nvSpPr>
        <p:spPr>
          <a:xfrm>
            <a:off x="3866349" y="2709439"/>
            <a:ext cx="1472414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9oz</a:t>
            </a:r>
            <a:endParaRPr lang="ko-KR" altLang="en-US" sz="18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780C9-0327-4519-8812-F51D180FC1EF}"/>
              </a:ext>
            </a:extLst>
          </p:cNvPr>
          <p:cNvSpPr/>
          <p:nvPr/>
        </p:nvSpPr>
        <p:spPr>
          <a:xfrm>
            <a:off x="3448305" y="1120279"/>
            <a:ext cx="223837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F4536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Data</a:t>
            </a:r>
            <a:endParaRPr lang="ko-KR" altLang="en-US" sz="2400" b="1" dirty="0">
              <a:solidFill>
                <a:srgbClr val="3F4536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9D2B5B-F197-4D94-A524-68EC08631575}"/>
              </a:ext>
            </a:extLst>
          </p:cNvPr>
          <p:cNvSpPr/>
          <p:nvPr/>
        </p:nvSpPr>
        <p:spPr>
          <a:xfrm>
            <a:off x="3866349" y="1498392"/>
            <a:ext cx="1472414" cy="1624928"/>
          </a:xfrm>
          <a:prstGeom prst="rect">
            <a:avLst/>
          </a:prstGeom>
          <a:noFill/>
          <a:ln>
            <a:solidFill>
              <a:srgbClr val="B29E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A297A-B4E8-4CB9-A2DE-BF399D65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1" y="1530541"/>
            <a:ext cx="1178657" cy="10507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AB3B35-F19A-4AEE-A87A-4DE404FD2C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02" t="5395" r="12830" b="7105"/>
          <a:stretch/>
        </p:blipFill>
        <p:spPr>
          <a:xfrm>
            <a:off x="6338853" y="807902"/>
            <a:ext cx="10023674" cy="87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4890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EDA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sp>
        <p:nvSpPr>
          <p:cNvPr id="50" name="순서도: 자기 디스크 49">
            <a:extLst>
              <a:ext uri="{FF2B5EF4-FFF2-40B4-BE49-F238E27FC236}">
                <a16:creationId xmlns:a16="http://schemas.microsoft.com/office/drawing/2014/main" id="{3C11C14F-DCF0-4D91-9DFC-249382D51262}"/>
              </a:ext>
            </a:extLst>
          </p:cNvPr>
          <p:cNvSpPr/>
          <p:nvPr/>
        </p:nvSpPr>
        <p:spPr>
          <a:xfrm>
            <a:off x="880517" y="2353463"/>
            <a:ext cx="1693486" cy="1857827"/>
          </a:xfrm>
          <a:prstGeom prst="flowChartMagneticDisk">
            <a:avLst/>
          </a:prstGeom>
          <a:solidFill>
            <a:srgbClr val="3F4536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9oz</a:t>
            </a: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Image</a:t>
            </a:r>
            <a:b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  <a:endParaRPr lang="ko-KR" altLang="en-US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832451-6D45-4F29-BEEB-E0E4EE600086}"/>
              </a:ext>
            </a:extLst>
          </p:cNvPr>
          <p:cNvSpPr txBox="1"/>
          <p:nvPr/>
        </p:nvSpPr>
        <p:spPr>
          <a:xfrm>
            <a:off x="783565" y="4408772"/>
            <a:ext cx="1887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17,726</a:t>
            </a:r>
            <a:r>
              <a:rPr lang="ko-KR" altLang="en-US" sz="16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개의 연도별 의류 이미지 데이터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1D9FB4-7EFD-4ED5-BF11-5FBD408BA0E3}"/>
              </a:ext>
            </a:extLst>
          </p:cNvPr>
          <p:cNvSpPr/>
          <p:nvPr/>
        </p:nvSpPr>
        <p:spPr>
          <a:xfrm>
            <a:off x="3866349" y="2709439"/>
            <a:ext cx="1472414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9oz(top100)</a:t>
            </a:r>
            <a:endParaRPr lang="ko-KR" altLang="en-US" sz="18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780C9-0327-4519-8812-F51D180FC1EF}"/>
              </a:ext>
            </a:extLst>
          </p:cNvPr>
          <p:cNvSpPr/>
          <p:nvPr/>
        </p:nvSpPr>
        <p:spPr>
          <a:xfrm>
            <a:off x="3448305" y="1120279"/>
            <a:ext cx="223837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F4536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Data</a:t>
            </a:r>
            <a:endParaRPr lang="ko-KR" altLang="en-US" sz="2400" b="1" dirty="0">
              <a:solidFill>
                <a:srgbClr val="3F4536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9D2B5B-F197-4D94-A524-68EC08631575}"/>
              </a:ext>
            </a:extLst>
          </p:cNvPr>
          <p:cNvSpPr/>
          <p:nvPr/>
        </p:nvSpPr>
        <p:spPr>
          <a:xfrm>
            <a:off x="3866349" y="1498392"/>
            <a:ext cx="1472414" cy="1624928"/>
          </a:xfrm>
          <a:prstGeom prst="rect">
            <a:avLst/>
          </a:prstGeom>
          <a:noFill/>
          <a:ln>
            <a:solidFill>
              <a:srgbClr val="B29E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A297A-B4E8-4CB9-A2DE-BF399D65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1" y="1530541"/>
            <a:ext cx="1178657" cy="10507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1112C7-AD67-4D54-B528-4534F64BA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130"/>
          <a:stretch/>
        </p:blipFill>
        <p:spPr>
          <a:xfrm>
            <a:off x="2765245" y="3578472"/>
            <a:ext cx="14642238" cy="48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438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EDA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sp>
        <p:nvSpPr>
          <p:cNvPr id="50" name="순서도: 자기 디스크 49">
            <a:extLst>
              <a:ext uri="{FF2B5EF4-FFF2-40B4-BE49-F238E27FC236}">
                <a16:creationId xmlns:a16="http://schemas.microsoft.com/office/drawing/2014/main" id="{3C11C14F-DCF0-4D91-9DFC-249382D51262}"/>
              </a:ext>
            </a:extLst>
          </p:cNvPr>
          <p:cNvSpPr/>
          <p:nvPr/>
        </p:nvSpPr>
        <p:spPr>
          <a:xfrm>
            <a:off x="880517" y="2353463"/>
            <a:ext cx="1693486" cy="1857827"/>
          </a:xfrm>
          <a:prstGeom prst="flowChartMagneticDisk">
            <a:avLst/>
          </a:prstGeom>
          <a:solidFill>
            <a:srgbClr val="3F4536"/>
          </a:solidFill>
          <a:ln>
            <a:solidFill>
              <a:srgbClr val="B29E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K-Fashion</a:t>
            </a:r>
            <a:b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  <a:endParaRPr lang="ko-KR" altLang="en-US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832451-6D45-4F29-BEEB-E0E4EE600086}"/>
              </a:ext>
            </a:extLst>
          </p:cNvPr>
          <p:cNvSpPr txBox="1"/>
          <p:nvPr/>
        </p:nvSpPr>
        <p:spPr>
          <a:xfrm>
            <a:off x="783565" y="4408772"/>
            <a:ext cx="18873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K-Fashion </a:t>
            </a:r>
            <a:r>
              <a:rPr lang="ko-KR" altLang="en-US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이미지 데이터셋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1D9FB4-7EFD-4ED5-BF11-5FBD408BA0E3}"/>
              </a:ext>
            </a:extLst>
          </p:cNvPr>
          <p:cNvSpPr/>
          <p:nvPr/>
        </p:nvSpPr>
        <p:spPr>
          <a:xfrm>
            <a:off x="3866349" y="2738467"/>
            <a:ext cx="1472414" cy="483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K-Fashion</a:t>
            </a:r>
          </a:p>
          <a:p>
            <a:pPr algn="ctr"/>
            <a:r>
              <a:rPr lang="en-US" altLang="ko-KR" sz="18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Data</a:t>
            </a:r>
            <a:endParaRPr lang="ko-KR" altLang="en-US" sz="18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780C9-0327-4519-8812-F51D180FC1EF}"/>
              </a:ext>
            </a:extLst>
          </p:cNvPr>
          <p:cNvSpPr/>
          <p:nvPr/>
        </p:nvSpPr>
        <p:spPr>
          <a:xfrm>
            <a:off x="3448305" y="1120279"/>
            <a:ext cx="2238375" cy="285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3F4536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Data</a:t>
            </a:r>
            <a:endParaRPr lang="ko-KR" altLang="en-US" sz="2400" b="1" dirty="0">
              <a:solidFill>
                <a:srgbClr val="3F4536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9D2B5B-F197-4D94-A524-68EC08631575}"/>
              </a:ext>
            </a:extLst>
          </p:cNvPr>
          <p:cNvSpPr/>
          <p:nvPr/>
        </p:nvSpPr>
        <p:spPr>
          <a:xfrm>
            <a:off x="3866349" y="1498391"/>
            <a:ext cx="1472414" cy="1833413"/>
          </a:xfrm>
          <a:prstGeom prst="rect">
            <a:avLst/>
          </a:prstGeom>
          <a:noFill/>
          <a:ln>
            <a:solidFill>
              <a:srgbClr val="B29E8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A297A-B4E8-4CB9-A2DE-BF399D65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1" y="1559569"/>
            <a:ext cx="1178657" cy="1050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B240A6-AFA6-42B7-9F80-37665A07C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237"/>
          <a:stretch/>
        </p:blipFill>
        <p:spPr>
          <a:xfrm>
            <a:off x="2803453" y="3855602"/>
            <a:ext cx="14801964" cy="493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2588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Modeling Process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832451-6D45-4F29-BEEB-E0E4EE600086}"/>
              </a:ext>
            </a:extLst>
          </p:cNvPr>
          <p:cNvSpPr txBox="1"/>
          <p:nvPr/>
        </p:nvSpPr>
        <p:spPr>
          <a:xfrm>
            <a:off x="4356479" y="6824630"/>
            <a:ext cx="1352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Labeling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39AE63-51F9-4AF8-937B-1CA63A81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76" y="5951936"/>
            <a:ext cx="749831" cy="749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18E788-76BF-480E-99D1-E0F62BD3B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33928" y="6482839"/>
            <a:ext cx="532584" cy="532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CB153D6-D4A4-43B8-BB1E-A99FE22375A2}"/>
              </a:ext>
            </a:extLst>
          </p:cNvPr>
          <p:cNvSpPr/>
          <p:nvPr/>
        </p:nvSpPr>
        <p:spPr>
          <a:xfrm>
            <a:off x="1966795" y="4070948"/>
            <a:ext cx="1955799" cy="333824"/>
          </a:xfrm>
          <a:prstGeom prst="rect">
            <a:avLst/>
          </a:prstGeom>
          <a:solidFill>
            <a:srgbClr val="B29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바캉스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A5BEA2-B4AC-4C9A-B32A-07E0AB1AF90D}"/>
              </a:ext>
            </a:extLst>
          </p:cNvPr>
          <p:cNvSpPr/>
          <p:nvPr/>
        </p:nvSpPr>
        <p:spPr>
          <a:xfrm>
            <a:off x="1966795" y="4626720"/>
            <a:ext cx="1955799" cy="333824"/>
          </a:xfrm>
          <a:prstGeom prst="rect">
            <a:avLst/>
          </a:prstGeom>
          <a:solidFill>
            <a:srgbClr val="DAC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보헤미안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E117E4-0AAD-4A32-8D8A-E5F803E08C3C}"/>
              </a:ext>
            </a:extLst>
          </p:cNvPr>
          <p:cNvSpPr/>
          <p:nvPr/>
        </p:nvSpPr>
        <p:spPr>
          <a:xfrm>
            <a:off x="1966795" y="5169750"/>
            <a:ext cx="1955799" cy="333824"/>
          </a:xfrm>
          <a:prstGeom prst="rect">
            <a:avLst/>
          </a:prstGeom>
          <a:solidFill>
            <a:srgbClr val="747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섹시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CBC1FC-E822-4239-8845-BF533BB9EB16}"/>
              </a:ext>
            </a:extLst>
          </p:cNvPr>
          <p:cNvSpPr/>
          <p:nvPr/>
        </p:nvSpPr>
        <p:spPr>
          <a:xfrm>
            <a:off x="1966795" y="5725272"/>
            <a:ext cx="1955799" cy="333824"/>
          </a:xfrm>
          <a:prstGeom prst="rect">
            <a:avLst/>
          </a:prstGeom>
          <a:solidFill>
            <a:srgbClr val="3F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스포티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598D7D-6A5A-4105-81C9-5724E15F1BA9}"/>
              </a:ext>
            </a:extLst>
          </p:cNvPr>
          <p:cNvSpPr/>
          <p:nvPr/>
        </p:nvSpPr>
        <p:spPr>
          <a:xfrm>
            <a:off x="1966795" y="6262355"/>
            <a:ext cx="1955799" cy="333824"/>
          </a:xfrm>
          <a:prstGeom prst="rect">
            <a:avLst/>
          </a:prstGeom>
          <a:solidFill>
            <a:srgbClr val="70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오피스룩</a:t>
            </a:r>
            <a:endParaRPr lang="ko-KR" altLang="en-US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E5F8A6-9E4A-4F32-AC79-EEF1D4695158}"/>
              </a:ext>
            </a:extLst>
          </p:cNvPr>
          <p:cNvSpPr/>
          <p:nvPr/>
        </p:nvSpPr>
        <p:spPr>
          <a:xfrm>
            <a:off x="1966795" y="6812461"/>
            <a:ext cx="1955799" cy="333824"/>
          </a:xfrm>
          <a:prstGeom prst="rect">
            <a:avLst/>
          </a:prstGeom>
          <a:solidFill>
            <a:srgbClr val="102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캐주얼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B9E79C-70BB-4084-B9BA-BEBECD745ED0}"/>
              </a:ext>
            </a:extLst>
          </p:cNvPr>
          <p:cNvSpPr/>
          <p:nvPr/>
        </p:nvSpPr>
        <p:spPr>
          <a:xfrm>
            <a:off x="1945658" y="7420311"/>
            <a:ext cx="1955799" cy="333824"/>
          </a:xfrm>
          <a:prstGeom prst="rect">
            <a:avLst/>
          </a:prstGeom>
          <a:solidFill>
            <a:srgbClr val="9B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트레디셔널</a:t>
            </a:r>
            <a:endParaRPr lang="ko-KR" altLang="en-US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24C6B3-E449-4011-942B-F17A0D73DF3B}"/>
              </a:ext>
            </a:extLst>
          </p:cNvPr>
          <p:cNvSpPr/>
          <p:nvPr/>
        </p:nvSpPr>
        <p:spPr>
          <a:xfrm>
            <a:off x="1936768" y="7968363"/>
            <a:ext cx="1955799" cy="333824"/>
          </a:xfrm>
          <a:prstGeom prst="rect">
            <a:avLst/>
          </a:prstGeom>
          <a:solidFill>
            <a:srgbClr val="AC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페미닌</a:t>
            </a:r>
            <a:endParaRPr lang="ko-KR" altLang="en-US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42C4DC-5C40-46F6-9493-EA9AF762220F}"/>
              </a:ext>
            </a:extLst>
          </p:cNvPr>
          <p:cNvSpPr/>
          <p:nvPr/>
        </p:nvSpPr>
        <p:spPr>
          <a:xfrm>
            <a:off x="1885735" y="3522332"/>
            <a:ext cx="1955799" cy="333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Caption 9</a:t>
            </a:r>
            <a:r>
              <a:rPr lang="ko-KR" altLang="en-US" sz="2000" b="1" dirty="0">
                <a:solidFill>
                  <a:schemeClr val="tx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가지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929C19-60BD-4B29-BB44-8A50DD62DD8C}"/>
              </a:ext>
            </a:extLst>
          </p:cNvPr>
          <p:cNvSpPr/>
          <p:nvPr/>
        </p:nvSpPr>
        <p:spPr>
          <a:xfrm>
            <a:off x="1943791" y="8516415"/>
            <a:ext cx="1955799" cy="333824"/>
          </a:xfrm>
          <a:prstGeom prst="rect">
            <a:avLst/>
          </a:prstGeom>
          <a:solidFill>
            <a:srgbClr val="3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힙합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B4CD3DC-4535-4AF6-8068-4C595DDB0556}"/>
              </a:ext>
            </a:extLst>
          </p:cNvPr>
          <p:cNvGrpSpPr/>
          <p:nvPr/>
        </p:nvGrpSpPr>
        <p:grpSpPr>
          <a:xfrm>
            <a:off x="1358537" y="2249320"/>
            <a:ext cx="4684912" cy="936458"/>
            <a:chOff x="2602741" y="2590512"/>
            <a:chExt cx="3798057" cy="520783"/>
          </a:xfrm>
        </p:grpSpPr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8CF02399-352F-4C04-9F7B-BC9581E98302}"/>
                </a:ext>
              </a:extLst>
            </p:cNvPr>
            <p:cNvSpPr/>
            <p:nvPr/>
          </p:nvSpPr>
          <p:spPr>
            <a:xfrm>
              <a:off x="2602741" y="2590512"/>
              <a:ext cx="3798057" cy="520783"/>
            </a:xfrm>
            <a:prstGeom prst="chevron">
              <a:avLst/>
            </a:prstGeom>
            <a:solidFill>
              <a:srgbClr val="4D5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FB99D0-9061-4BED-98AC-06A2BEA082FD}"/>
                </a:ext>
              </a:extLst>
            </p:cNvPr>
            <p:cNvSpPr/>
            <p:nvPr/>
          </p:nvSpPr>
          <p:spPr>
            <a:xfrm>
              <a:off x="3203454" y="2634129"/>
              <a:ext cx="2581293" cy="457412"/>
            </a:xfrm>
            <a:prstGeom prst="rect">
              <a:avLst/>
            </a:prstGeom>
            <a:solidFill>
              <a:srgbClr val="4D5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Data Labeling</a:t>
              </a:r>
              <a:endParaRPr lang="ko-KR" altLang="en-US" sz="2400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39A42A1-63CD-4B7A-8EAA-FC3564CB1FBD}"/>
              </a:ext>
            </a:extLst>
          </p:cNvPr>
          <p:cNvGrpSpPr/>
          <p:nvPr/>
        </p:nvGrpSpPr>
        <p:grpSpPr>
          <a:xfrm>
            <a:off x="5847987" y="2261251"/>
            <a:ext cx="3291546" cy="936458"/>
            <a:chOff x="6400798" y="2590512"/>
            <a:chExt cx="3798057" cy="520783"/>
          </a:xfrm>
        </p:grpSpPr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67957AC4-16BA-49FC-A935-DA1029C195E9}"/>
                </a:ext>
              </a:extLst>
            </p:cNvPr>
            <p:cNvSpPr/>
            <p:nvPr/>
          </p:nvSpPr>
          <p:spPr>
            <a:xfrm>
              <a:off x="6400798" y="2590512"/>
              <a:ext cx="3798057" cy="520783"/>
            </a:xfrm>
            <a:prstGeom prst="chevron">
              <a:avLst/>
            </a:prstGeom>
            <a:solidFill>
              <a:srgbClr val="3E3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EFF1E77-AA3E-4A1D-BAFA-77A38B1D3885}"/>
                </a:ext>
              </a:extLst>
            </p:cNvPr>
            <p:cNvSpPr/>
            <p:nvPr/>
          </p:nvSpPr>
          <p:spPr>
            <a:xfrm>
              <a:off x="6935080" y="2634129"/>
              <a:ext cx="2513836" cy="457412"/>
            </a:xfrm>
            <a:prstGeom prst="rect">
              <a:avLst/>
            </a:prstGeom>
            <a:solidFill>
              <a:srgbClr val="3E39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Model Training</a:t>
              </a:r>
              <a:br>
                <a:rPr lang="en-US" altLang="ko-KR" sz="2000" b="1" dirty="0">
                  <a:latin typeface="나눔고딕" panose="020D0604000000000000" pitchFamily="34" charset="-127"/>
                  <a:ea typeface="나눔고딕" panose="020D0604000000000000" pitchFamily="34" charset="-127"/>
                </a:rPr>
              </a:br>
              <a:r>
                <a:rPr lang="en-US" altLang="ko-KR" sz="2000" b="1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(Resnet50)</a:t>
              </a:r>
              <a:endParaRPr lang="ko-KR" altLang="en-US" sz="2000" b="1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12F6A0D-FA54-446C-92D2-840297984D99}"/>
              </a:ext>
            </a:extLst>
          </p:cNvPr>
          <p:cNvGrpSpPr/>
          <p:nvPr/>
        </p:nvGrpSpPr>
        <p:grpSpPr>
          <a:xfrm>
            <a:off x="8931355" y="2245999"/>
            <a:ext cx="8088094" cy="936458"/>
            <a:chOff x="10198855" y="2590512"/>
            <a:chExt cx="3798057" cy="520783"/>
          </a:xfrm>
        </p:grpSpPr>
        <p:sp>
          <p:nvSpPr>
            <p:cNvPr id="44" name="화살표: 갈매기형 수장 43">
              <a:extLst>
                <a:ext uri="{FF2B5EF4-FFF2-40B4-BE49-F238E27FC236}">
                  <a16:creationId xmlns:a16="http://schemas.microsoft.com/office/drawing/2014/main" id="{F34A5217-A393-421F-8185-E5FE73261440}"/>
                </a:ext>
              </a:extLst>
            </p:cNvPr>
            <p:cNvSpPr/>
            <p:nvPr/>
          </p:nvSpPr>
          <p:spPr>
            <a:xfrm>
              <a:off x="10198855" y="2590512"/>
              <a:ext cx="3798057" cy="520783"/>
            </a:xfrm>
            <a:prstGeom prst="chevron">
              <a:avLst/>
            </a:prstGeom>
            <a:solidFill>
              <a:srgbClr val="8565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6E85D2-861F-49B8-A7AD-DD95176AD9D7}"/>
                </a:ext>
              </a:extLst>
            </p:cNvPr>
            <p:cNvSpPr/>
            <p:nvPr/>
          </p:nvSpPr>
          <p:spPr>
            <a:xfrm>
              <a:off x="10749902" y="2634129"/>
              <a:ext cx="2527349" cy="457412"/>
            </a:xfrm>
            <a:prstGeom prst="rect">
              <a:avLst/>
            </a:prstGeom>
            <a:solidFill>
              <a:srgbClr val="8565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Model Evaluation</a:t>
              </a:r>
              <a:endParaRPr lang="ko-KR" altLang="en-US" sz="2400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81545160-B7CB-4B3F-8EE3-81D52817A208}"/>
              </a:ext>
            </a:extLst>
          </p:cNvPr>
          <p:cNvSpPr/>
          <p:nvPr/>
        </p:nvSpPr>
        <p:spPr>
          <a:xfrm>
            <a:off x="3969292" y="4206125"/>
            <a:ext cx="471854" cy="4501720"/>
          </a:xfrm>
          <a:prstGeom prst="rightBrace">
            <a:avLst>
              <a:gd name="adj1" fmla="val 236638"/>
              <a:gd name="adj2" fmla="val 50393"/>
            </a:avLst>
          </a:prstGeom>
          <a:ln w="41275">
            <a:solidFill>
              <a:srgbClr val="4D5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0874493-7369-4A67-BDC6-2F2D9161194A}"/>
              </a:ext>
            </a:extLst>
          </p:cNvPr>
          <p:cNvSpPr/>
          <p:nvPr/>
        </p:nvSpPr>
        <p:spPr>
          <a:xfrm>
            <a:off x="6374129" y="5895267"/>
            <a:ext cx="1907329" cy="1326234"/>
          </a:xfrm>
          <a:prstGeom prst="roundRect">
            <a:avLst/>
          </a:prstGeom>
          <a:solidFill>
            <a:srgbClr val="3E3932"/>
          </a:solidFill>
          <a:ln>
            <a:solidFill>
              <a:srgbClr val="4D5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Resnet50</a:t>
            </a:r>
            <a:b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Model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Repurposing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B04EF3F-0F50-4345-830F-ED7E9DF9703A}"/>
              </a:ext>
            </a:extLst>
          </p:cNvPr>
          <p:cNvCxnSpPr>
            <a:cxnSpLocks/>
          </p:cNvCxnSpPr>
          <p:nvPr/>
        </p:nvCxnSpPr>
        <p:spPr>
          <a:xfrm>
            <a:off x="5911836" y="6482839"/>
            <a:ext cx="277722" cy="0"/>
          </a:xfrm>
          <a:prstGeom prst="straightConnector1">
            <a:avLst/>
          </a:prstGeom>
          <a:ln w="44450">
            <a:solidFill>
              <a:srgbClr val="4D5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2763E70-4F10-4A2C-A8E2-F48922695267}"/>
              </a:ext>
            </a:extLst>
          </p:cNvPr>
          <p:cNvSpPr/>
          <p:nvPr/>
        </p:nvSpPr>
        <p:spPr>
          <a:xfrm>
            <a:off x="9133701" y="6053326"/>
            <a:ext cx="1470462" cy="759135"/>
          </a:xfrm>
          <a:prstGeom prst="roundRect">
            <a:avLst/>
          </a:prstGeom>
          <a:solidFill>
            <a:srgbClr val="3E3932"/>
          </a:solidFill>
          <a:ln>
            <a:solidFill>
              <a:srgbClr val="4D5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Resnet50</a:t>
            </a:r>
            <a:b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Model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E35F773-7999-4980-B258-B70A4F154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327" y="3676041"/>
            <a:ext cx="1009650" cy="1000125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331F971-0734-4AF1-9066-BBB652FF69AC}"/>
              </a:ext>
            </a:extLst>
          </p:cNvPr>
          <p:cNvCxnSpPr>
            <a:cxnSpLocks/>
          </p:cNvCxnSpPr>
          <p:nvPr/>
        </p:nvCxnSpPr>
        <p:spPr>
          <a:xfrm>
            <a:off x="9667147" y="5503574"/>
            <a:ext cx="0" cy="262701"/>
          </a:xfrm>
          <a:prstGeom prst="straightConnector1">
            <a:avLst/>
          </a:prstGeom>
          <a:ln w="44450">
            <a:solidFill>
              <a:srgbClr val="4D5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71666C1-3670-4429-A2EE-15BE84496453}"/>
              </a:ext>
            </a:extLst>
          </p:cNvPr>
          <p:cNvSpPr txBox="1"/>
          <p:nvPr/>
        </p:nvSpPr>
        <p:spPr>
          <a:xfrm>
            <a:off x="8987997" y="4711503"/>
            <a:ext cx="1352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F4536"/>
                </a:solidFill>
              </a:rPr>
              <a:t>Input Data</a:t>
            </a:r>
            <a:endParaRPr lang="ko-KR" altLang="en-US" sz="2000" dirty="0">
              <a:solidFill>
                <a:srgbClr val="3F4536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6F3D459-BE5E-44C1-B260-0D22BC9D07CA}"/>
              </a:ext>
            </a:extLst>
          </p:cNvPr>
          <p:cNvSpPr/>
          <p:nvPr/>
        </p:nvSpPr>
        <p:spPr>
          <a:xfrm>
            <a:off x="11172644" y="4020148"/>
            <a:ext cx="1029152" cy="333824"/>
          </a:xfrm>
          <a:prstGeom prst="rect">
            <a:avLst/>
          </a:prstGeom>
          <a:solidFill>
            <a:srgbClr val="B29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바캉스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1DC2A97-BB0B-41D0-BA53-5D321A54D5C9}"/>
              </a:ext>
            </a:extLst>
          </p:cNvPr>
          <p:cNvSpPr/>
          <p:nvPr/>
        </p:nvSpPr>
        <p:spPr>
          <a:xfrm>
            <a:off x="11172644" y="4575920"/>
            <a:ext cx="1029152" cy="333824"/>
          </a:xfrm>
          <a:prstGeom prst="rect">
            <a:avLst/>
          </a:prstGeom>
          <a:solidFill>
            <a:srgbClr val="DAC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보헤미안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59A672-2A8B-45A3-AEEB-ED77BA8437F3}"/>
              </a:ext>
            </a:extLst>
          </p:cNvPr>
          <p:cNvSpPr/>
          <p:nvPr/>
        </p:nvSpPr>
        <p:spPr>
          <a:xfrm>
            <a:off x="11172644" y="5118950"/>
            <a:ext cx="1029152" cy="333824"/>
          </a:xfrm>
          <a:prstGeom prst="rect">
            <a:avLst/>
          </a:prstGeom>
          <a:solidFill>
            <a:srgbClr val="747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섹시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328B0B-2DA2-4DB1-9659-95A9575D4399}"/>
              </a:ext>
            </a:extLst>
          </p:cNvPr>
          <p:cNvSpPr/>
          <p:nvPr/>
        </p:nvSpPr>
        <p:spPr>
          <a:xfrm>
            <a:off x="11172644" y="5674472"/>
            <a:ext cx="1029152" cy="333824"/>
          </a:xfrm>
          <a:prstGeom prst="rect">
            <a:avLst/>
          </a:prstGeom>
          <a:solidFill>
            <a:srgbClr val="3F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스포티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64D6F2B-6C5C-4D08-95D2-4FD4F656CAF4}"/>
              </a:ext>
            </a:extLst>
          </p:cNvPr>
          <p:cNvSpPr/>
          <p:nvPr/>
        </p:nvSpPr>
        <p:spPr>
          <a:xfrm>
            <a:off x="11172644" y="6211555"/>
            <a:ext cx="1029152" cy="333824"/>
          </a:xfrm>
          <a:prstGeom prst="rect">
            <a:avLst/>
          </a:prstGeom>
          <a:solidFill>
            <a:srgbClr val="702F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오피스룩</a:t>
            </a:r>
            <a:endParaRPr lang="ko-KR" altLang="en-US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9CD1840-D3DD-4805-902D-8A1A479A44E6}"/>
              </a:ext>
            </a:extLst>
          </p:cNvPr>
          <p:cNvSpPr/>
          <p:nvPr/>
        </p:nvSpPr>
        <p:spPr>
          <a:xfrm>
            <a:off x="11172644" y="6761661"/>
            <a:ext cx="1029152" cy="333824"/>
          </a:xfrm>
          <a:prstGeom prst="rect">
            <a:avLst/>
          </a:prstGeom>
          <a:solidFill>
            <a:srgbClr val="102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캐주얼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CE4B0C7-45CA-48E4-9769-0DA86271375C}"/>
              </a:ext>
            </a:extLst>
          </p:cNvPr>
          <p:cNvSpPr/>
          <p:nvPr/>
        </p:nvSpPr>
        <p:spPr>
          <a:xfrm>
            <a:off x="11151507" y="7369511"/>
            <a:ext cx="1029152" cy="333824"/>
          </a:xfrm>
          <a:prstGeom prst="rect">
            <a:avLst/>
          </a:prstGeom>
          <a:solidFill>
            <a:srgbClr val="9B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트레디셔널</a:t>
            </a:r>
            <a:endParaRPr lang="ko-KR" altLang="en-US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CAADD8-5715-421D-B09E-9A052E0A7CF6}"/>
              </a:ext>
            </a:extLst>
          </p:cNvPr>
          <p:cNvSpPr/>
          <p:nvPr/>
        </p:nvSpPr>
        <p:spPr>
          <a:xfrm>
            <a:off x="11142617" y="7917563"/>
            <a:ext cx="1029152" cy="333824"/>
          </a:xfrm>
          <a:prstGeom prst="rect">
            <a:avLst/>
          </a:prstGeom>
          <a:solidFill>
            <a:srgbClr val="AC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페미닌</a:t>
            </a:r>
            <a:endParaRPr lang="ko-KR" altLang="en-US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E98717-0B8E-485C-9C03-63103395B479}"/>
              </a:ext>
            </a:extLst>
          </p:cNvPr>
          <p:cNvSpPr/>
          <p:nvPr/>
        </p:nvSpPr>
        <p:spPr>
          <a:xfrm>
            <a:off x="11149640" y="8465615"/>
            <a:ext cx="1029152" cy="333824"/>
          </a:xfrm>
          <a:prstGeom prst="rect">
            <a:avLst/>
          </a:prstGeom>
          <a:solidFill>
            <a:srgbClr val="3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힙합</a:t>
            </a:r>
          </a:p>
        </p:txBody>
      </p:sp>
      <p:sp>
        <p:nvSpPr>
          <p:cNvPr id="74" name="오른쪽 중괄호 73">
            <a:extLst>
              <a:ext uri="{FF2B5EF4-FFF2-40B4-BE49-F238E27FC236}">
                <a16:creationId xmlns:a16="http://schemas.microsoft.com/office/drawing/2014/main" id="{A286AEB4-ABB2-4A79-8584-0A22FCDAA41B}"/>
              </a:ext>
            </a:extLst>
          </p:cNvPr>
          <p:cNvSpPr/>
          <p:nvPr/>
        </p:nvSpPr>
        <p:spPr>
          <a:xfrm rot="10800000">
            <a:off x="10739719" y="4216002"/>
            <a:ext cx="248292" cy="4501720"/>
          </a:xfrm>
          <a:prstGeom prst="rightBrace">
            <a:avLst>
              <a:gd name="adj1" fmla="val 236638"/>
              <a:gd name="adj2" fmla="val 50393"/>
            </a:avLst>
          </a:prstGeom>
          <a:ln w="41275">
            <a:solidFill>
              <a:srgbClr val="4D5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C20198FE-CB17-408B-A843-B9992D564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5402" y="6211555"/>
            <a:ext cx="1050462" cy="93645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ACD3662-387B-404D-BC31-B4DC8814EB54}"/>
              </a:ext>
            </a:extLst>
          </p:cNvPr>
          <p:cNvSpPr txBox="1"/>
          <p:nvPr/>
        </p:nvSpPr>
        <p:spPr>
          <a:xfrm>
            <a:off x="12689812" y="7153849"/>
            <a:ext cx="1887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캐주얼 </a:t>
            </a:r>
            <a:r>
              <a:rPr lang="en-US" altLang="ko-KR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Directory</a:t>
            </a:r>
            <a:endParaRPr lang="ko-KR" altLang="en-US" sz="16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9063820-0156-4420-B729-F1058E3C2CC3}"/>
              </a:ext>
            </a:extLst>
          </p:cNvPr>
          <p:cNvCxnSpPr>
            <a:cxnSpLocks/>
          </p:cNvCxnSpPr>
          <p:nvPr/>
        </p:nvCxnSpPr>
        <p:spPr>
          <a:xfrm>
            <a:off x="12410055" y="6945298"/>
            <a:ext cx="277722" cy="0"/>
          </a:xfrm>
          <a:prstGeom prst="straightConnector1">
            <a:avLst/>
          </a:prstGeom>
          <a:ln w="44450">
            <a:solidFill>
              <a:srgbClr val="4D5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12D8DB99-07E2-4277-8865-E5AB3EAF6EBF}"/>
              </a:ext>
            </a:extLst>
          </p:cNvPr>
          <p:cNvSpPr/>
          <p:nvPr/>
        </p:nvSpPr>
        <p:spPr>
          <a:xfrm rot="10800000">
            <a:off x="14389922" y="5752751"/>
            <a:ext cx="285246" cy="2248526"/>
          </a:xfrm>
          <a:prstGeom prst="rightBrace">
            <a:avLst>
              <a:gd name="adj1" fmla="val 236638"/>
              <a:gd name="adj2" fmla="val 50393"/>
            </a:avLst>
          </a:prstGeom>
          <a:ln w="41275">
            <a:solidFill>
              <a:srgbClr val="4D5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C8EFC895-C5EE-4134-AEEC-AFFE7CF7E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3275" y="4508933"/>
            <a:ext cx="1009650" cy="438566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2408E58-FEAC-4BAA-B71E-16E30C28E79A}"/>
              </a:ext>
            </a:extLst>
          </p:cNvPr>
          <p:cNvSpPr txBox="1"/>
          <p:nvPr/>
        </p:nvSpPr>
        <p:spPr>
          <a:xfrm>
            <a:off x="14614405" y="4055211"/>
            <a:ext cx="1887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3C1BDC7-4A68-4883-BA3A-3FDB5E995960}"/>
              </a:ext>
            </a:extLst>
          </p:cNvPr>
          <p:cNvSpPr txBox="1"/>
          <p:nvPr/>
        </p:nvSpPr>
        <p:spPr>
          <a:xfrm>
            <a:off x="14141653" y="3804083"/>
            <a:ext cx="27286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‘Cosine similarity’ </a:t>
            </a:r>
            <a:r>
              <a:rPr lang="ko-KR" altLang="en-US" sz="16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기반</a:t>
            </a:r>
            <a:endParaRPr lang="en-US" altLang="ko-KR" sz="16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ko-KR" altLang="en-US" sz="16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 유사 이미지 추천</a:t>
            </a:r>
          </a:p>
        </p:txBody>
      </p:sp>
    </p:spTree>
    <p:extLst>
      <p:ext uri="{BB962C8B-B14F-4D97-AF65-F5344CB8AC3E}">
        <p14:creationId xmlns:p14="http://schemas.microsoft.com/office/powerpoint/2010/main" val="47833969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 animBg="1"/>
      <p:bldP spid="84" grpId="0"/>
      <p:bldP spid="8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7F876-6E0C-4A7E-8410-D4BEC5EF959F}"/>
              </a:ext>
            </a:extLst>
          </p:cNvPr>
          <p:cNvSpPr/>
          <p:nvPr/>
        </p:nvSpPr>
        <p:spPr>
          <a:xfrm>
            <a:off x="1048555" y="6139919"/>
            <a:ext cx="919945" cy="338550"/>
          </a:xfrm>
          <a:prstGeom prst="rect">
            <a:avLst/>
          </a:prstGeom>
          <a:solidFill>
            <a:srgbClr val="102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8E4C10-20DA-4527-8F59-9582B113526A}"/>
              </a:ext>
            </a:extLst>
          </p:cNvPr>
          <p:cNvSpPr/>
          <p:nvPr/>
        </p:nvSpPr>
        <p:spPr>
          <a:xfrm>
            <a:off x="1039832" y="5730915"/>
            <a:ext cx="1392217" cy="338550"/>
          </a:xfrm>
          <a:prstGeom prst="rect">
            <a:avLst/>
          </a:prstGeom>
          <a:solidFill>
            <a:srgbClr val="DAC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Modeling Result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B3C5405-14DB-44BA-96C4-489C96B2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87" y="2350955"/>
            <a:ext cx="2068586" cy="281725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4497B64-A86F-4903-8682-B40040530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71" b="3698"/>
          <a:stretch/>
        </p:blipFill>
        <p:spPr>
          <a:xfrm>
            <a:off x="3826652" y="2326241"/>
            <a:ext cx="13413089" cy="70518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C436208-4087-4844-A9E7-0D4005F5DAE6}"/>
              </a:ext>
            </a:extLst>
          </p:cNvPr>
          <p:cNvSpPr/>
          <p:nvPr/>
        </p:nvSpPr>
        <p:spPr>
          <a:xfrm>
            <a:off x="1039833" y="5319239"/>
            <a:ext cx="1392216" cy="338550"/>
          </a:xfrm>
          <a:prstGeom prst="rect">
            <a:avLst/>
          </a:prstGeom>
          <a:solidFill>
            <a:srgbClr val="3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01D37-4482-4A57-938C-7676D43AEF97}"/>
              </a:ext>
            </a:extLst>
          </p:cNvPr>
          <p:cNvSpPr txBox="1"/>
          <p:nvPr/>
        </p:nvSpPr>
        <p:spPr>
          <a:xfrm>
            <a:off x="1045345" y="5319239"/>
            <a:ext cx="1887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힙합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35%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4A280-6B79-43C5-BB7A-4A5EC4CEEA4C}"/>
              </a:ext>
            </a:extLst>
          </p:cNvPr>
          <p:cNvSpPr txBox="1"/>
          <p:nvPr/>
        </p:nvSpPr>
        <p:spPr>
          <a:xfrm>
            <a:off x="1045344" y="5720593"/>
            <a:ext cx="1887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보헤미안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35%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34724-3558-4E85-8F87-7607B84EF9CD}"/>
              </a:ext>
            </a:extLst>
          </p:cNvPr>
          <p:cNvSpPr txBox="1"/>
          <p:nvPr/>
        </p:nvSpPr>
        <p:spPr>
          <a:xfrm>
            <a:off x="1035244" y="6175637"/>
            <a:ext cx="13461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캐주얼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28%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F902E6-D216-4073-BA58-4E25B44F6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64" t="10186" r="8183" b="11157"/>
          <a:stretch/>
        </p:blipFill>
        <p:spPr>
          <a:xfrm>
            <a:off x="3516463" y="2022430"/>
            <a:ext cx="14269863" cy="7192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BD56F3-E3CB-4A30-B3DA-4B4D8BF6C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502" y="2326241"/>
            <a:ext cx="13934405" cy="70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6898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5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5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15"/>
          <p:cNvCxnSpPr/>
          <p:nvPr/>
        </p:nvCxnSpPr>
        <p:spPr>
          <a:xfrm>
            <a:off x="9184563" y="2666616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15"/>
          <p:cNvCxnSpPr/>
          <p:nvPr/>
        </p:nvCxnSpPr>
        <p:spPr>
          <a:xfrm>
            <a:off x="9184563" y="4310488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15"/>
          <p:cNvCxnSpPr/>
          <p:nvPr/>
        </p:nvCxnSpPr>
        <p:spPr>
          <a:xfrm>
            <a:off x="9184563" y="6052571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5"/>
          <p:cNvCxnSpPr/>
          <p:nvPr/>
        </p:nvCxnSpPr>
        <p:spPr>
          <a:xfrm>
            <a:off x="9184563" y="7958868"/>
            <a:ext cx="86342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5"/>
          <p:cNvSpPr txBox="1"/>
          <p:nvPr/>
        </p:nvSpPr>
        <p:spPr>
          <a:xfrm>
            <a:off x="9184563" y="2126231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rgbClr val="3F453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DM Sans"/>
              </a:rPr>
              <a:t>Project Overview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17259300" y="2166554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9184563" y="3770103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453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DM Sans"/>
              </a:rPr>
              <a:t>Front End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17259300" y="3810426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9184563" y="5512186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DM Sans"/>
                <a:sym typeface="DM Sans"/>
              </a:rPr>
              <a:t>Back End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17259300" y="5552509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9184563" y="7418483"/>
            <a:ext cx="514130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DM Sans"/>
                <a:sym typeface="DM Sans"/>
              </a:rPr>
              <a:t>Data Analysis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17259300" y="7458806"/>
            <a:ext cx="559557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/>
          </a:p>
        </p:txBody>
      </p:sp>
      <p:pic>
        <p:nvPicPr>
          <p:cNvPr id="21" name="Google Shape;123;p15">
            <a:extLst>
              <a:ext uri="{FF2B5EF4-FFF2-40B4-BE49-F238E27FC236}">
                <a16:creationId xmlns:a16="http://schemas.microsoft.com/office/drawing/2014/main" id="{D86EB8FC-7B37-4FFE-9214-B4C6D3A41B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5200" y="-2611296"/>
            <a:ext cx="7673024" cy="1289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7DF067-8A62-4975-B035-09B9C8CD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03" y="3281431"/>
            <a:ext cx="11044307" cy="48396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0C0612-0BB4-4836-9BF4-7486B4560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131" y="2270618"/>
            <a:ext cx="6122727" cy="68612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62A0A3-D43C-4A1E-B1D1-9B7C4721A104}"/>
              </a:ext>
            </a:extLst>
          </p:cNvPr>
          <p:cNvSpPr txBox="1"/>
          <p:nvPr/>
        </p:nvSpPr>
        <p:spPr>
          <a:xfrm>
            <a:off x="377703" y="2623630"/>
            <a:ext cx="4351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‘</a:t>
            </a:r>
            <a:r>
              <a:rPr lang="ko-KR" altLang="en-US" sz="2000" b="1" dirty="0" err="1">
                <a:latin typeface="나눔고딕" panose="020D0604000000000000" pitchFamily="34" charset="-127"/>
                <a:ea typeface="나눔고딕" panose="020D0604000000000000" pitchFamily="34" charset="-127"/>
              </a:rPr>
              <a:t>합성곱</a:t>
            </a:r>
            <a:r>
              <a:rPr lang="ko-KR" altLang="en-US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 신경망의 구조 및 작동 방식</a:t>
            </a:r>
            <a:r>
              <a:rPr lang="en-US" altLang="ko-KR" sz="20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’ </a:t>
            </a:r>
            <a:endParaRPr lang="ko-KR" altLang="en-US" sz="20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10" name="Google Shape;274;p22">
            <a:extLst>
              <a:ext uri="{FF2B5EF4-FFF2-40B4-BE49-F238E27FC236}">
                <a16:creationId xmlns:a16="http://schemas.microsoft.com/office/drawing/2014/main" id="{925BC5B6-7F22-45AE-B04C-73821C950F39}"/>
              </a:ext>
            </a:extLst>
          </p:cNvPr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799" b="1" dirty="0">
                <a:solidFill>
                  <a:srgbClr val="3F4536"/>
                </a:solidFill>
                <a:latin typeface="DM Sans"/>
                <a:sym typeface="DM Sans"/>
              </a:rPr>
              <a:t>Present Model</a:t>
            </a:r>
            <a:endParaRPr lang="en-US" altLang="ko-KR" sz="8800" dirty="0"/>
          </a:p>
        </p:txBody>
      </p:sp>
    </p:spTree>
    <p:extLst>
      <p:ext uri="{BB962C8B-B14F-4D97-AF65-F5344CB8AC3E}">
        <p14:creationId xmlns:p14="http://schemas.microsoft.com/office/powerpoint/2010/main" val="320651531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2"/>
          <p:cNvSpPr txBox="1"/>
          <p:nvPr/>
        </p:nvSpPr>
        <p:spPr>
          <a:xfrm>
            <a:off x="469143" y="501197"/>
            <a:ext cx="973529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Present Model</a:t>
            </a:r>
            <a:endParaRPr dirty="0"/>
          </a:p>
        </p:txBody>
      </p: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2763E70-4F10-4A2C-A8E2-F48922695267}"/>
              </a:ext>
            </a:extLst>
          </p:cNvPr>
          <p:cNvSpPr/>
          <p:nvPr/>
        </p:nvSpPr>
        <p:spPr>
          <a:xfrm>
            <a:off x="2620988" y="6012432"/>
            <a:ext cx="1470462" cy="759135"/>
          </a:xfrm>
          <a:prstGeom prst="roundRect">
            <a:avLst/>
          </a:prstGeom>
          <a:solidFill>
            <a:srgbClr val="3E3932"/>
          </a:solidFill>
          <a:ln>
            <a:solidFill>
              <a:srgbClr val="4D5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VGG16</a:t>
            </a:r>
            <a:b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Model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E35F773-7999-4980-B258-B70A4F15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6" y="6874975"/>
            <a:ext cx="1009650" cy="10001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71666C1-3670-4429-A2EE-15BE84496453}"/>
              </a:ext>
            </a:extLst>
          </p:cNvPr>
          <p:cNvSpPr txBox="1"/>
          <p:nvPr/>
        </p:nvSpPr>
        <p:spPr>
          <a:xfrm>
            <a:off x="511356" y="7819617"/>
            <a:ext cx="1352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F4536"/>
                </a:solidFill>
              </a:rPr>
              <a:t>Input Data</a:t>
            </a:r>
            <a:endParaRPr lang="ko-KR" altLang="en-US" sz="2000" dirty="0">
              <a:solidFill>
                <a:srgbClr val="3F4536"/>
              </a:solidFill>
            </a:endParaRPr>
          </a:p>
        </p:txBody>
      </p:sp>
      <p:sp>
        <p:nvSpPr>
          <p:cNvPr id="74" name="오른쪽 중괄호 73">
            <a:extLst>
              <a:ext uri="{FF2B5EF4-FFF2-40B4-BE49-F238E27FC236}">
                <a16:creationId xmlns:a16="http://schemas.microsoft.com/office/drawing/2014/main" id="{A286AEB4-ABB2-4A79-8584-0A22FCDAA41B}"/>
              </a:ext>
            </a:extLst>
          </p:cNvPr>
          <p:cNvSpPr/>
          <p:nvPr/>
        </p:nvSpPr>
        <p:spPr>
          <a:xfrm rot="10800000">
            <a:off x="1755334" y="6471300"/>
            <a:ext cx="700049" cy="2214017"/>
          </a:xfrm>
          <a:prstGeom prst="rightBrace">
            <a:avLst>
              <a:gd name="adj1" fmla="val 0"/>
              <a:gd name="adj2" fmla="val 50393"/>
            </a:avLst>
          </a:prstGeom>
          <a:ln w="41275">
            <a:solidFill>
              <a:srgbClr val="4D5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CD3662-387B-404D-BC31-B4DC8814EB54}"/>
              </a:ext>
            </a:extLst>
          </p:cNvPr>
          <p:cNvSpPr txBox="1"/>
          <p:nvPr/>
        </p:nvSpPr>
        <p:spPr>
          <a:xfrm>
            <a:off x="6825359" y="2879870"/>
            <a:ext cx="1887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65,257</a:t>
            </a:r>
            <a:r>
              <a:rPr lang="ko-KR" altLang="en-US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개</a:t>
            </a:r>
            <a:endParaRPr lang="ko-KR" altLang="en-US" sz="1600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9063820-0156-4420-B729-F1058E3C2CC3}"/>
              </a:ext>
            </a:extLst>
          </p:cNvPr>
          <p:cNvCxnSpPr>
            <a:cxnSpLocks/>
          </p:cNvCxnSpPr>
          <p:nvPr/>
        </p:nvCxnSpPr>
        <p:spPr>
          <a:xfrm>
            <a:off x="5856624" y="6358334"/>
            <a:ext cx="277722" cy="0"/>
          </a:xfrm>
          <a:prstGeom prst="straightConnector1">
            <a:avLst/>
          </a:prstGeom>
          <a:ln w="44450">
            <a:solidFill>
              <a:srgbClr val="4D5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12D8DB99-07E2-4277-8865-E5AB3EAF6EBF}"/>
              </a:ext>
            </a:extLst>
          </p:cNvPr>
          <p:cNvSpPr/>
          <p:nvPr/>
        </p:nvSpPr>
        <p:spPr>
          <a:xfrm rot="10800000">
            <a:off x="4317141" y="5710702"/>
            <a:ext cx="169613" cy="1284359"/>
          </a:xfrm>
          <a:prstGeom prst="rightBrace">
            <a:avLst>
              <a:gd name="adj1" fmla="val 236638"/>
              <a:gd name="adj2" fmla="val 50393"/>
            </a:avLst>
          </a:prstGeom>
          <a:ln w="41275">
            <a:solidFill>
              <a:srgbClr val="4D5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3C1BDC7-4A68-4883-BA3A-3FDB5E995960}"/>
              </a:ext>
            </a:extLst>
          </p:cNvPr>
          <p:cNvSpPr txBox="1"/>
          <p:nvPr/>
        </p:nvSpPr>
        <p:spPr>
          <a:xfrm>
            <a:off x="10501064" y="2295095"/>
            <a:ext cx="27286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‘Cosine similarity’ </a:t>
            </a:r>
            <a:r>
              <a:rPr lang="ko-KR" altLang="en-US" sz="16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기반</a:t>
            </a:r>
            <a:endParaRPr lang="en-US" altLang="ko-KR" sz="1600"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algn="ctr"/>
            <a:r>
              <a:rPr lang="ko-KR" altLang="en-US" sz="1600" b="1" dirty="0">
                <a:latin typeface="나눔고딕" panose="020D0604000000000000" pitchFamily="34" charset="-127"/>
                <a:ea typeface="나눔고딕" panose="020D0604000000000000" pitchFamily="34" charset="-127"/>
              </a:rPr>
              <a:t> 유사 이미지 추출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C38218-0071-464D-BC00-CEA94396B36A}"/>
              </a:ext>
            </a:extLst>
          </p:cNvPr>
          <p:cNvGrpSpPr/>
          <p:nvPr/>
        </p:nvGrpSpPr>
        <p:grpSpPr>
          <a:xfrm>
            <a:off x="4589594" y="5483751"/>
            <a:ext cx="1046125" cy="1738961"/>
            <a:chOff x="4635500" y="2292423"/>
            <a:chExt cx="1046125" cy="17389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C7A8CC9-4137-44F0-84C6-86119B71FEB0}"/>
                </a:ext>
              </a:extLst>
            </p:cNvPr>
            <p:cNvGrpSpPr/>
            <p:nvPr/>
          </p:nvGrpSpPr>
          <p:grpSpPr>
            <a:xfrm>
              <a:off x="4639100" y="2292423"/>
              <a:ext cx="1042525" cy="1738961"/>
              <a:chOff x="11136267" y="5584648"/>
              <a:chExt cx="1042525" cy="1593864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6F3D459-BE5E-44C1-B260-0D22BC9D07CA}"/>
                  </a:ext>
                </a:extLst>
              </p:cNvPr>
              <p:cNvSpPr/>
              <p:nvPr/>
            </p:nvSpPr>
            <p:spPr>
              <a:xfrm>
                <a:off x="11149640" y="5584648"/>
                <a:ext cx="1029152" cy="333824"/>
              </a:xfrm>
              <a:prstGeom prst="rect">
                <a:avLst/>
              </a:prstGeom>
              <a:solidFill>
                <a:srgbClr val="B29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고딕" panose="020D0604000000000000" pitchFamily="34" charset="-127"/>
                    <a:ea typeface="나눔고딕" panose="020D0604000000000000" pitchFamily="34" charset="-127"/>
                  </a:rPr>
                  <a:t>바캉스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01DC2A97-BB0B-41D0-BA53-5D321A54D5C9}"/>
                  </a:ext>
                </a:extLst>
              </p:cNvPr>
              <p:cNvSpPr/>
              <p:nvPr/>
            </p:nvSpPr>
            <p:spPr>
              <a:xfrm>
                <a:off x="11149640" y="5912606"/>
                <a:ext cx="1029152" cy="333824"/>
              </a:xfrm>
              <a:prstGeom prst="rect">
                <a:avLst/>
              </a:prstGeom>
              <a:solidFill>
                <a:srgbClr val="DAC5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고딕" panose="020D0604000000000000" pitchFamily="34" charset="-127"/>
                    <a:ea typeface="나눔고딕" panose="020D0604000000000000" pitchFamily="34" charset="-127"/>
                  </a:rPr>
                  <a:t>보헤미안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9CAADD8-5715-421D-B09E-9A052E0A7CF6}"/>
                  </a:ext>
                </a:extLst>
              </p:cNvPr>
              <p:cNvSpPr/>
              <p:nvPr/>
            </p:nvSpPr>
            <p:spPr>
              <a:xfrm>
                <a:off x="11136267" y="6520563"/>
                <a:ext cx="1029152" cy="333824"/>
              </a:xfrm>
              <a:prstGeom prst="rect">
                <a:avLst/>
              </a:prstGeom>
              <a:solidFill>
                <a:srgbClr val="AC00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latin typeface="나눔고딕" panose="020D0604000000000000" pitchFamily="34" charset="-127"/>
                    <a:ea typeface="나눔고딕" panose="020D0604000000000000" pitchFamily="34" charset="-127"/>
                  </a:rPr>
                  <a:t>페미닌</a:t>
                </a:r>
                <a:endParaRPr lang="ko-KR" altLang="en-US" b="1" dirty="0">
                  <a:latin typeface="나눔고딕" panose="020D0604000000000000" pitchFamily="34" charset="-127"/>
                  <a:ea typeface="나눔고딕" panose="020D0604000000000000" pitchFamily="34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A9E98717-0B8E-485C-9C03-63103395B479}"/>
                  </a:ext>
                </a:extLst>
              </p:cNvPr>
              <p:cNvSpPr/>
              <p:nvPr/>
            </p:nvSpPr>
            <p:spPr>
              <a:xfrm>
                <a:off x="11136267" y="6844688"/>
                <a:ext cx="1029152" cy="333824"/>
              </a:xfrm>
              <a:prstGeom prst="rect">
                <a:avLst/>
              </a:prstGeom>
              <a:solidFill>
                <a:srgbClr val="3E39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고딕" panose="020D0604000000000000" pitchFamily="34" charset="-127"/>
                    <a:ea typeface="나눔고딕" panose="020D0604000000000000" pitchFamily="34" charset="-127"/>
                  </a:rPr>
                  <a:t>힙합</a:t>
                </a: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FEE286-67B1-4119-AC58-6EA01CAB66E3}"/>
                </a:ext>
              </a:extLst>
            </p:cNvPr>
            <p:cNvSpPr/>
            <p:nvPr/>
          </p:nvSpPr>
          <p:spPr>
            <a:xfrm>
              <a:off x="4635500" y="2745577"/>
              <a:ext cx="990600" cy="640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3200" dirty="0">
                  <a:solidFill>
                    <a:srgbClr val="3E3932"/>
                  </a:solidFill>
                </a:rPr>
                <a:t>…</a:t>
              </a:r>
              <a:endParaRPr lang="ko-KR" altLang="en-US" sz="3200" dirty="0">
                <a:solidFill>
                  <a:srgbClr val="3E3932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08A0EA3-9F9D-48CA-9D18-AFFE059BD5EA}"/>
              </a:ext>
            </a:extLst>
          </p:cNvPr>
          <p:cNvGrpSpPr/>
          <p:nvPr/>
        </p:nvGrpSpPr>
        <p:grpSpPr>
          <a:xfrm>
            <a:off x="2620314" y="2774390"/>
            <a:ext cx="1529155" cy="1307527"/>
            <a:chOff x="765821" y="2476786"/>
            <a:chExt cx="1316114" cy="1218966"/>
          </a:xfrm>
        </p:grpSpPr>
        <p:grpSp>
          <p:nvGrpSpPr>
            <p:cNvPr id="80" name="Google Shape;2226;p44">
              <a:extLst>
                <a:ext uri="{FF2B5EF4-FFF2-40B4-BE49-F238E27FC236}">
                  <a16:creationId xmlns:a16="http://schemas.microsoft.com/office/drawing/2014/main" id="{61382B8A-CB17-41B2-A37D-F7C37154C95A}"/>
                </a:ext>
              </a:extLst>
            </p:cNvPr>
            <p:cNvGrpSpPr/>
            <p:nvPr/>
          </p:nvGrpSpPr>
          <p:grpSpPr>
            <a:xfrm>
              <a:off x="1217613" y="2701853"/>
              <a:ext cx="408746" cy="543662"/>
              <a:chOff x="2033075" y="2942475"/>
              <a:chExt cx="206125" cy="265875"/>
            </a:xfrm>
            <a:solidFill>
              <a:schemeClr val="tx1"/>
            </a:solidFill>
          </p:grpSpPr>
          <p:sp>
            <p:nvSpPr>
              <p:cNvPr id="82" name="Google Shape;2227;p44">
                <a:extLst>
                  <a:ext uri="{FF2B5EF4-FFF2-40B4-BE49-F238E27FC236}">
                    <a16:creationId xmlns:a16="http://schemas.microsoft.com/office/drawing/2014/main" id="{CC48815F-CFD3-49F0-A1EC-362A239E0DE6}"/>
                  </a:ext>
                </a:extLst>
              </p:cNvPr>
              <p:cNvSpPr/>
              <p:nvPr/>
            </p:nvSpPr>
            <p:spPr>
              <a:xfrm>
                <a:off x="2033075" y="2942475"/>
                <a:ext cx="206125" cy="265875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10635" extrusionOk="0">
                    <a:moveTo>
                      <a:pt x="4908" y="1124"/>
                    </a:moveTo>
                    <a:lnTo>
                      <a:pt x="6567" y="2783"/>
                    </a:lnTo>
                    <a:lnTo>
                      <a:pt x="4908" y="2783"/>
                    </a:lnTo>
                    <a:lnTo>
                      <a:pt x="4908" y="1124"/>
                    </a:lnTo>
                    <a:close/>
                    <a:moveTo>
                      <a:pt x="4122" y="803"/>
                    </a:moveTo>
                    <a:lnTo>
                      <a:pt x="4122" y="3586"/>
                    </a:lnTo>
                    <a:lnTo>
                      <a:pt x="7441" y="3586"/>
                    </a:lnTo>
                    <a:lnTo>
                      <a:pt x="7441" y="9849"/>
                    </a:lnTo>
                    <a:lnTo>
                      <a:pt x="786" y="9849"/>
                    </a:lnTo>
                    <a:lnTo>
                      <a:pt x="786" y="803"/>
                    </a:lnTo>
                    <a:close/>
                    <a:moveTo>
                      <a:pt x="1" y="0"/>
                    </a:moveTo>
                    <a:lnTo>
                      <a:pt x="1" y="10634"/>
                    </a:lnTo>
                    <a:lnTo>
                      <a:pt x="8244" y="10634"/>
                    </a:lnTo>
                    <a:lnTo>
                      <a:pt x="8244" y="2926"/>
                    </a:lnTo>
                    <a:lnTo>
                      <a:pt x="4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2100"/>
              </a:p>
            </p:txBody>
          </p:sp>
          <p:sp>
            <p:nvSpPr>
              <p:cNvPr id="83" name="Google Shape;2228;p44">
                <a:extLst>
                  <a:ext uri="{FF2B5EF4-FFF2-40B4-BE49-F238E27FC236}">
                    <a16:creationId xmlns:a16="http://schemas.microsoft.com/office/drawing/2014/main" id="{50C65D99-CA75-469C-8AE1-4A04489D0E49}"/>
                  </a:ext>
                </a:extLst>
              </p:cNvPr>
              <p:cNvSpPr/>
              <p:nvPr/>
            </p:nvSpPr>
            <p:spPr>
              <a:xfrm>
                <a:off x="2072775" y="3065575"/>
                <a:ext cx="12627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536" extrusionOk="0">
                    <a:moveTo>
                      <a:pt x="1" y="1"/>
                    </a:moveTo>
                    <a:lnTo>
                      <a:pt x="1" y="536"/>
                    </a:lnTo>
                    <a:lnTo>
                      <a:pt x="5050" y="536"/>
                    </a:lnTo>
                    <a:lnTo>
                      <a:pt x="50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2100"/>
              </a:p>
            </p:txBody>
          </p:sp>
          <p:sp>
            <p:nvSpPr>
              <p:cNvPr id="86" name="Google Shape;2229;p44">
                <a:extLst>
                  <a:ext uri="{FF2B5EF4-FFF2-40B4-BE49-F238E27FC236}">
                    <a16:creationId xmlns:a16="http://schemas.microsoft.com/office/drawing/2014/main" id="{F8E3EEFF-9EBD-4E37-A5DC-E9D39B68AF31}"/>
                  </a:ext>
                </a:extLst>
              </p:cNvPr>
              <p:cNvSpPr/>
              <p:nvPr/>
            </p:nvSpPr>
            <p:spPr>
              <a:xfrm>
                <a:off x="2072775" y="3038825"/>
                <a:ext cx="433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536" extrusionOk="0">
                    <a:moveTo>
                      <a:pt x="1" y="0"/>
                    </a:moveTo>
                    <a:lnTo>
                      <a:pt x="1" y="535"/>
                    </a:lnTo>
                    <a:lnTo>
                      <a:pt x="1732" y="535"/>
                    </a:lnTo>
                    <a:lnTo>
                      <a:pt x="17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2100"/>
              </a:p>
            </p:txBody>
          </p:sp>
          <p:sp>
            <p:nvSpPr>
              <p:cNvPr id="87" name="Google Shape;2230;p44">
                <a:extLst>
                  <a:ext uri="{FF2B5EF4-FFF2-40B4-BE49-F238E27FC236}">
                    <a16:creationId xmlns:a16="http://schemas.microsoft.com/office/drawing/2014/main" id="{5DAD2336-BA6E-4BF1-B7CA-8BA66018F201}"/>
                  </a:ext>
                </a:extLst>
              </p:cNvPr>
              <p:cNvSpPr/>
              <p:nvPr/>
            </p:nvSpPr>
            <p:spPr>
              <a:xfrm>
                <a:off x="2072775" y="3091900"/>
                <a:ext cx="12627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536" extrusionOk="0">
                    <a:moveTo>
                      <a:pt x="1" y="0"/>
                    </a:moveTo>
                    <a:lnTo>
                      <a:pt x="1" y="536"/>
                    </a:lnTo>
                    <a:lnTo>
                      <a:pt x="5050" y="536"/>
                    </a:lnTo>
                    <a:lnTo>
                      <a:pt x="50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2100"/>
              </a:p>
            </p:txBody>
          </p:sp>
          <p:sp>
            <p:nvSpPr>
              <p:cNvPr id="88" name="Google Shape;2231;p44">
                <a:extLst>
                  <a:ext uri="{FF2B5EF4-FFF2-40B4-BE49-F238E27FC236}">
                    <a16:creationId xmlns:a16="http://schemas.microsoft.com/office/drawing/2014/main" id="{AD8F09ED-8B5D-4C5A-95BC-BF3ADEB0E012}"/>
                  </a:ext>
                </a:extLst>
              </p:cNvPr>
              <p:cNvSpPr/>
              <p:nvPr/>
            </p:nvSpPr>
            <p:spPr>
              <a:xfrm>
                <a:off x="2072775" y="3118650"/>
                <a:ext cx="126275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537" extrusionOk="0">
                    <a:moveTo>
                      <a:pt x="1" y="1"/>
                    </a:moveTo>
                    <a:lnTo>
                      <a:pt x="1" y="536"/>
                    </a:lnTo>
                    <a:lnTo>
                      <a:pt x="5050" y="536"/>
                    </a:lnTo>
                    <a:lnTo>
                      <a:pt x="50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2100"/>
              </a:p>
            </p:txBody>
          </p:sp>
          <p:sp>
            <p:nvSpPr>
              <p:cNvPr id="89" name="Google Shape;2232;p44">
                <a:extLst>
                  <a:ext uri="{FF2B5EF4-FFF2-40B4-BE49-F238E27FC236}">
                    <a16:creationId xmlns:a16="http://schemas.microsoft.com/office/drawing/2014/main" id="{03A7358E-8EDF-4744-94AB-5D8161D920A5}"/>
                  </a:ext>
                </a:extLst>
              </p:cNvPr>
              <p:cNvSpPr/>
              <p:nvPr/>
            </p:nvSpPr>
            <p:spPr>
              <a:xfrm>
                <a:off x="2072775" y="3145425"/>
                <a:ext cx="12627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536" extrusionOk="0">
                    <a:moveTo>
                      <a:pt x="1" y="0"/>
                    </a:moveTo>
                    <a:lnTo>
                      <a:pt x="1" y="536"/>
                    </a:lnTo>
                    <a:lnTo>
                      <a:pt x="5050" y="536"/>
                    </a:lnTo>
                    <a:lnTo>
                      <a:pt x="50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endParaRPr sz="2100"/>
              </a:p>
            </p:txBody>
          </p:sp>
        </p:grpSp>
        <p:sp>
          <p:nvSpPr>
            <p:cNvPr id="81" name="Google Shape;1976;p44">
              <a:extLst>
                <a:ext uri="{FF2B5EF4-FFF2-40B4-BE49-F238E27FC236}">
                  <a16:creationId xmlns:a16="http://schemas.microsoft.com/office/drawing/2014/main" id="{A2A6A64C-4BA3-4419-A743-2FAA8D00DE81}"/>
                </a:ext>
              </a:extLst>
            </p:cNvPr>
            <p:cNvSpPr/>
            <p:nvPr/>
          </p:nvSpPr>
          <p:spPr>
            <a:xfrm>
              <a:off x="765821" y="2476786"/>
              <a:ext cx="1316114" cy="1218966"/>
            </a:xfrm>
            <a:custGeom>
              <a:avLst/>
              <a:gdLst/>
              <a:ahLst/>
              <a:cxnLst/>
              <a:rect l="l" t="t" r="r" b="b"/>
              <a:pathLst>
                <a:path w="10635" h="9047" extrusionOk="0">
                  <a:moveTo>
                    <a:pt x="9850" y="803"/>
                  </a:moveTo>
                  <a:lnTo>
                    <a:pt x="9850" y="6656"/>
                  </a:lnTo>
                  <a:lnTo>
                    <a:pt x="804" y="6656"/>
                  </a:lnTo>
                  <a:lnTo>
                    <a:pt x="804" y="803"/>
                  </a:lnTo>
                  <a:close/>
                  <a:moveTo>
                    <a:pt x="536" y="0"/>
                  </a:moveTo>
                  <a:cubicBezTo>
                    <a:pt x="250" y="0"/>
                    <a:pt x="1" y="250"/>
                    <a:pt x="1" y="536"/>
                  </a:cubicBezTo>
                  <a:lnTo>
                    <a:pt x="1" y="6923"/>
                  </a:lnTo>
                  <a:cubicBezTo>
                    <a:pt x="1" y="7227"/>
                    <a:pt x="250" y="7459"/>
                    <a:pt x="536" y="7459"/>
                  </a:cubicBezTo>
                  <a:lnTo>
                    <a:pt x="4265" y="7459"/>
                  </a:lnTo>
                  <a:lnTo>
                    <a:pt x="4265" y="8261"/>
                  </a:lnTo>
                  <a:lnTo>
                    <a:pt x="2927" y="8261"/>
                  </a:lnTo>
                  <a:lnTo>
                    <a:pt x="2927" y="9047"/>
                  </a:lnTo>
                  <a:lnTo>
                    <a:pt x="7709" y="9047"/>
                  </a:lnTo>
                  <a:lnTo>
                    <a:pt x="7709" y="8261"/>
                  </a:lnTo>
                  <a:lnTo>
                    <a:pt x="6388" y="8261"/>
                  </a:lnTo>
                  <a:lnTo>
                    <a:pt x="6388" y="7459"/>
                  </a:lnTo>
                  <a:lnTo>
                    <a:pt x="10100" y="7459"/>
                  </a:lnTo>
                  <a:cubicBezTo>
                    <a:pt x="10403" y="7459"/>
                    <a:pt x="10635" y="7227"/>
                    <a:pt x="10635" y="6923"/>
                  </a:cubicBezTo>
                  <a:lnTo>
                    <a:pt x="10635" y="536"/>
                  </a:lnTo>
                  <a:cubicBezTo>
                    <a:pt x="10635" y="250"/>
                    <a:pt x="10403" y="0"/>
                    <a:pt x="101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210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99867EE4-DF19-4B36-B7A0-E011E7356603}"/>
              </a:ext>
            </a:extLst>
          </p:cNvPr>
          <p:cNvSpPr txBox="1"/>
          <p:nvPr/>
        </p:nvSpPr>
        <p:spPr>
          <a:xfrm>
            <a:off x="2513884" y="4192253"/>
            <a:ext cx="1802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Web Crawling</a:t>
            </a:r>
            <a:endParaRPr lang="ko-KR" altLang="en-US" sz="16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8F28F0-5C98-4952-AB4C-434C260A5687}"/>
              </a:ext>
            </a:extLst>
          </p:cNvPr>
          <p:cNvGrpSpPr/>
          <p:nvPr/>
        </p:nvGrpSpPr>
        <p:grpSpPr>
          <a:xfrm>
            <a:off x="4588920" y="2683808"/>
            <a:ext cx="1029152" cy="1643790"/>
            <a:chOff x="6715956" y="6983169"/>
            <a:chExt cx="1029152" cy="164379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30E9F84-9545-472D-9DCE-1B05AD09930D}"/>
                </a:ext>
              </a:extLst>
            </p:cNvPr>
            <p:cNvSpPr/>
            <p:nvPr/>
          </p:nvSpPr>
          <p:spPr>
            <a:xfrm>
              <a:off x="6715956" y="6983169"/>
              <a:ext cx="1029152" cy="333824"/>
            </a:xfrm>
            <a:prstGeom prst="rect">
              <a:avLst/>
            </a:prstGeom>
            <a:solidFill>
              <a:srgbClr val="B29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SPAO</a:t>
              </a:r>
              <a:endPara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2864461-F0A7-415C-8EFC-83394CBD6EF8}"/>
                </a:ext>
              </a:extLst>
            </p:cNvPr>
            <p:cNvSpPr/>
            <p:nvPr/>
          </p:nvSpPr>
          <p:spPr>
            <a:xfrm>
              <a:off x="6715956" y="7313190"/>
              <a:ext cx="1029152" cy="333824"/>
            </a:xfrm>
            <a:prstGeom prst="rect">
              <a:avLst/>
            </a:prstGeom>
            <a:solidFill>
              <a:srgbClr val="DAC5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안나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D0DD6F3-853C-48B2-9E72-084ED8583D51}"/>
                </a:ext>
              </a:extLst>
            </p:cNvPr>
            <p:cNvSpPr/>
            <p:nvPr/>
          </p:nvSpPr>
          <p:spPr>
            <a:xfrm>
              <a:off x="6715956" y="7638152"/>
              <a:ext cx="1029152" cy="333824"/>
            </a:xfrm>
            <a:prstGeom prst="rect">
              <a:avLst/>
            </a:prstGeom>
            <a:solidFill>
              <a:srgbClr val="747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34" charset="-127"/>
                  <a:ea typeface="나눔고딕" panose="020D0604000000000000" pitchFamily="34" charset="-127"/>
                </a:rPr>
                <a:t>기프티박스</a:t>
              </a:r>
              <a:endPara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D85BFD2-3C86-48CF-AADB-B7BE313F6168}"/>
                </a:ext>
              </a:extLst>
            </p:cNvPr>
            <p:cNvSpPr/>
            <p:nvPr/>
          </p:nvSpPr>
          <p:spPr>
            <a:xfrm>
              <a:off x="6715956" y="7971975"/>
              <a:ext cx="1029152" cy="326993"/>
            </a:xfrm>
            <a:prstGeom prst="rect">
              <a:avLst/>
            </a:prstGeom>
            <a:solidFill>
              <a:srgbClr val="3F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나눔고딕" panose="020D0604000000000000" pitchFamily="34" charset="-127"/>
                  <a:ea typeface="나눔고딕" panose="020D0604000000000000" pitchFamily="34" charset="-127"/>
                </a:rPr>
                <a:t>베이지블랑</a:t>
              </a:r>
              <a:endPara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A734B28-9CBB-4011-96F2-03ED5365BE23}"/>
                </a:ext>
              </a:extLst>
            </p:cNvPr>
            <p:cNvSpPr/>
            <p:nvPr/>
          </p:nvSpPr>
          <p:spPr>
            <a:xfrm>
              <a:off x="6715956" y="8293135"/>
              <a:ext cx="1029152" cy="333824"/>
            </a:xfrm>
            <a:prstGeom prst="rect">
              <a:avLst/>
            </a:prstGeom>
            <a:solidFill>
              <a:srgbClr val="702F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고딕" panose="020D0604000000000000" pitchFamily="34" charset="-127"/>
                  <a:ea typeface="나눔고딕" panose="020D0604000000000000" pitchFamily="34" charset="-127"/>
                </a:rPr>
                <a:t>29cm</a:t>
              </a:r>
              <a:endParaRPr lang="ko-KR" altLang="en-US" b="1" dirty="0"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sp>
        <p:nvSpPr>
          <p:cNvPr id="96" name="오른쪽 중괄호 95">
            <a:extLst>
              <a:ext uri="{FF2B5EF4-FFF2-40B4-BE49-F238E27FC236}">
                <a16:creationId xmlns:a16="http://schemas.microsoft.com/office/drawing/2014/main" id="{BC544A73-50A0-4A8E-85A8-C637E62B2AF3}"/>
              </a:ext>
            </a:extLst>
          </p:cNvPr>
          <p:cNvSpPr/>
          <p:nvPr/>
        </p:nvSpPr>
        <p:spPr>
          <a:xfrm>
            <a:off x="5771144" y="2876327"/>
            <a:ext cx="169613" cy="1284359"/>
          </a:xfrm>
          <a:prstGeom prst="rightBrace">
            <a:avLst>
              <a:gd name="adj1" fmla="val 236638"/>
              <a:gd name="adj2" fmla="val 50393"/>
            </a:avLst>
          </a:prstGeom>
          <a:ln w="41275">
            <a:solidFill>
              <a:srgbClr val="4D5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231C643-B5D9-4616-9301-F6C232090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29" y="2614021"/>
            <a:ext cx="745509" cy="7455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1E08EF-49AE-409C-A844-CFD951ED6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823" y="3499977"/>
            <a:ext cx="794515" cy="827620"/>
          </a:xfrm>
          <a:prstGeom prst="rect">
            <a:avLst/>
          </a:prstGeom>
        </p:spPr>
      </p:pic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719AE337-8E98-4C2B-886F-CD818D07F8BA}"/>
              </a:ext>
            </a:extLst>
          </p:cNvPr>
          <p:cNvSpPr/>
          <p:nvPr/>
        </p:nvSpPr>
        <p:spPr>
          <a:xfrm>
            <a:off x="2468554" y="8293276"/>
            <a:ext cx="1636066" cy="752460"/>
          </a:xfrm>
          <a:prstGeom prst="roundRect">
            <a:avLst/>
          </a:prstGeom>
          <a:noFill/>
          <a:ln>
            <a:solidFill>
              <a:srgbClr val="4D5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Input Data 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Vectorize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DBDCBEA-4BD5-4591-82AC-B28EC8F35102}"/>
              </a:ext>
            </a:extLst>
          </p:cNvPr>
          <p:cNvSpPr txBox="1"/>
          <p:nvPr/>
        </p:nvSpPr>
        <p:spPr>
          <a:xfrm>
            <a:off x="6825359" y="3461678"/>
            <a:ext cx="18873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상품링크</a:t>
            </a:r>
            <a:r>
              <a:rPr lang="en-US" altLang="ko-KR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,</a:t>
            </a:r>
          </a:p>
          <a:p>
            <a:r>
              <a:rPr lang="ko-KR" altLang="en-US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상품명</a:t>
            </a:r>
            <a:r>
              <a:rPr lang="en-US" altLang="ko-KR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,</a:t>
            </a:r>
          </a:p>
          <a:p>
            <a:r>
              <a:rPr lang="ko-KR" altLang="en-US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상품가격</a:t>
            </a:r>
            <a:r>
              <a:rPr lang="en-US" altLang="ko-KR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,</a:t>
            </a:r>
          </a:p>
          <a:p>
            <a:r>
              <a:rPr lang="ko-KR" altLang="en-US" sz="16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이미지링크</a:t>
            </a:r>
            <a:endParaRPr lang="en-US" altLang="ko-KR" sz="1600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  <a:sym typeface="DM San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5506E1-196A-4506-9A11-8A3C8520BB10}"/>
              </a:ext>
            </a:extLst>
          </p:cNvPr>
          <p:cNvGrpSpPr/>
          <p:nvPr/>
        </p:nvGrpSpPr>
        <p:grpSpPr>
          <a:xfrm>
            <a:off x="6261913" y="5665858"/>
            <a:ext cx="1749510" cy="1384953"/>
            <a:chOff x="5700053" y="2207800"/>
            <a:chExt cx="1749510" cy="1384953"/>
          </a:xfrm>
        </p:grpSpPr>
        <p:grpSp>
          <p:nvGrpSpPr>
            <p:cNvPr id="99" name="Google Shape;284;p23">
              <a:extLst>
                <a:ext uri="{FF2B5EF4-FFF2-40B4-BE49-F238E27FC236}">
                  <a16:creationId xmlns:a16="http://schemas.microsoft.com/office/drawing/2014/main" id="{125D084B-E056-4810-BB3E-B83A1D7AF3C7}"/>
                </a:ext>
              </a:extLst>
            </p:cNvPr>
            <p:cNvGrpSpPr/>
            <p:nvPr/>
          </p:nvGrpSpPr>
          <p:grpSpPr>
            <a:xfrm>
              <a:off x="5700053" y="2207800"/>
              <a:ext cx="1507814" cy="1384953"/>
              <a:chOff x="-105630" y="-3427"/>
              <a:chExt cx="4506749" cy="4284268"/>
            </a:xfrm>
          </p:grpSpPr>
          <p:sp>
            <p:nvSpPr>
              <p:cNvPr id="100" name="Google Shape;285;p23">
                <a:extLst>
                  <a:ext uri="{FF2B5EF4-FFF2-40B4-BE49-F238E27FC236}">
                    <a16:creationId xmlns:a16="http://schemas.microsoft.com/office/drawing/2014/main" id="{F2507C28-99DF-46B4-A337-30067FF872BC}"/>
                  </a:ext>
                </a:extLst>
              </p:cNvPr>
              <p:cNvSpPr txBox="1"/>
              <p:nvPr/>
            </p:nvSpPr>
            <p:spPr>
              <a:xfrm>
                <a:off x="1281616" y="1557055"/>
                <a:ext cx="1714199" cy="1115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i="0" u="none" strike="noStrike" cap="none" dirty="0">
                    <a:solidFill>
                      <a:srgbClr val="3F4536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43%</a:t>
                </a:r>
                <a:endParaRPr sz="1600" dirty="0"/>
              </a:p>
            </p:txBody>
          </p:sp>
          <p:grpSp>
            <p:nvGrpSpPr>
              <p:cNvPr id="101" name="Google Shape;286;p23">
                <a:extLst>
                  <a:ext uri="{FF2B5EF4-FFF2-40B4-BE49-F238E27FC236}">
                    <a16:creationId xmlns:a16="http://schemas.microsoft.com/office/drawing/2014/main" id="{C7611833-F5B6-401D-A3F3-E528235F820C}"/>
                  </a:ext>
                </a:extLst>
              </p:cNvPr>
              <p:cNvGrpSpPr/>
              <p:nvPr/>
            </p:nvGrpSpPr>
            <p:grpSpPr>
              <a:xfrm>
                <a:off x="-105630" y="-3427"/>
                <a:ext cx="4506749" cy="4284268"/>
                <a:chOff x="-62725" y="-2035"/>
                <a:chExt cx="2676183" cy="2544070"/>
              </a:xfrm>
            </p:grpSpPr>
            <p:sp>
              <p:nvSpPr>
                <p:cNvPr id="102" name="Google Shape;287;p23">
                  <a:extLst>
                    <a:ext uri="{FF2B5EF4-FFF2-40B4-BE49-F238E27FC236}">
                      <a16:creationId xmlns:a16="http://schemas.microsoft.com/office/drawing/2014/main" id="{B9763ABA-E1DF-4D8C-9D1C-A4E802BC52A3}"/>
                    </a:ext>
                  </a:extLst>
                </p:cNvPr>
                <p:cNvSpPr/>
                <p:nvPr/>
              </p:nvSpPr>
              <p:spPr>
                <a:xfrm>
                  <a:off x="-62725" y="-2035"/>
                  <a:ext cx="2665449" cy="254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5449" h="2544070" extrusionOk="0">
                      <a:moveTo>
                        <a:pt x="1332725" y="2035"/>
                      </a:moveTo>
                      <a:cubicBezTo>
                        <a:pt x="1787805" y="0"/>
                        <a:pt x="2209190" y="241614"/>
                        <a:pt x="2437320" y="635390"/>
                      </a:cubicBezTo>
                      <a:cubicBezTo>
                        <a:pt x="2665450" y="1029165"/>
                        <a:pt x="2665450" y="1514905"/>
                        <a:pt x="2437320" y="1908680"/>
                      </a:cubicBezTo>
                      <a:cubicBezTo>
                        <a:pt x="2209190" y="2302456"/>
                        <a:pt x="1787805" y="2544070"/>
                        <a:pt x="1332725" y="2542035"/>
                      </a:cubicBezTo>
                      <a:cubicBezTo>
                        <a:pt x="877645" y="2544070"/>
                        <a:pt x="456260" y="2302456"/>
                        <a:pt x="228130" y="1908680"/>
                      </a:cubicBezTo>
                      <a:cubicBezTo>
                        <a:pt x="0" y="1514905"/>
                        <a:pt x="0" y="1029165"/>
                        <a:pt x="228130" y="635390"/>
                      </a:cubicBezTo>
                      <a:cubicBezTo>
                        <a:pt x="456260" y="241614"/>
                        <a:pt x="877645" y="0"/>
                        <a:pt x="1332725" y="2035"/>
                      </a:cubicBezTo>
                      <a:lnTo>
                        <a:pt x="1332725" y="510035"/>
                      </a:lnTo>
                      <a:cubicBezTo>
                        <a:pt x="1059677" y="508814"/>
                        <a:pt x="806846" y="653783"/>
                        <a:pt x="669968" y="890048"/>
                      </a:cubicBezTo>
                      <a:cubicBezTo>
                        <a:pt x="533090" y="1126313"/>
                        <a:pt x="533090" y="1417757"/>
                        <a:pt x="669968" y="1654022"/>
                      </a:cubicBezTo>
                      <a:cubicBezTo>
                        <a:pt x="806846" y="1890287"/>
                        <a:pt x="1059677" y="2035256"/>
                        <a:pt x="1332725" y="2034035"/>
                      </a:cubicBezTo>
                      <a:cubicBezTo>
                        <a:pt x="1605773" y="2035256"/>
                        <a:pt x="1858604" y="1890287"/>
                        <a:pt x="1995482" y="1654022"/>
                      </a:cubicBezTo>
                      <a:cubicBezTo>
                        <a:pt x="2132360" y="1417757"/>
                        <a:pt x="2132360" y="1126313"/>
                        <a:pt x="1995482" y="890048"/>
                      </a:cubicBezTo>
                      <a:cubicBezTo>
                        <a:pt x="1858604" y="653783"/>
                        <a:pt x="1605773" y="508814"/>
                        <a:pt x="1332725" y="510035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288;p23">
                  <a:extLst>
                    <a:ext uri="{FF2B5EF4-FFF2-40B4-BE49-F238E27FC236}">
                      <a16:creationId xmlns:a16="http://schemas.microsoft.com/office/drawing/2014/main" id="{231924A7-E506-495F-BD76-41A7FD2253A6}"/>
                    </a:ext>
                  </a:extLst>
                </p:cNvPr>
                <p:cNvSpPr/>
                <p:nvPr/>
              </p:nvSpPr>
              <p:spPr>
                <a:xfrm>
                  <a:off x="1253776" y="17180"/>
                  <a:ext cx="1359682" cy="2305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682" h="2305316" extrusionOk="0">
                      <a:moveTo>
                        <a:pt x="333724" y="23148"/>
                      </a:moveTo>
                      <a:cubicBezTo>
                        <a:pt x="795530" y="142386"/>
                        <a:pt x="1151595" y="510313"/>
                        <a:pt x="1255638" y="975778"/>
                      </a:cubicBezTo>
                      <a:cubicBezTo>
                        <a:pt x="1359682" y="1441243"/>
                        <a:pt x="1194161" y="1925759"/>
                        <a:pt x="827075" y="2230276"/>
                      </a:cubicBezTo>
                      <a:cubicBezTo>
                        <a:pt x="757285" y="2288700"/>
                        <a:pt x="661569" y="2305316"/>
                        <a:pt x="576170" y="2273833"/>
                      </a:cubicBezTo>
                      <a:cubicBezTo>
                        <a:pt x="490772" y="2242349"/>
                        <a:pt x="428746" y="2167579"/>
                        <a:pt x="413580" y="2077835"/>
                      </a:cubicBezTo>
                      <a:cubicBezTo>
                        <a:pt x="398413" y="1988091"/>
                        <a:pt x="432425" y="1897091"/>
                        <a:pt x="502735" y="1839294"/>
                      </a:cubicBezTo>
                      <a:cubicBezTo>
                        <a:pt x="722986" y="1656583"/>
                        <a:pt x="822299" y="1365874"/>
                        <a:pt x="759873" y="1086595"/>
                      </a:cubicBezTo>
                      <a:cubicBezTo>
                        <a:pt x="697446" y="807316"/>
                        <a:pt x="483808" y="586559"/>
                        <a:pt x="206724" y="515017"/>
                      </a:cubicBezTo>
                      <a:cubicBezTo>
                        <a:pt x="118496" y="492657"/>
                        <a:pt x="48976" y="424799"/>
                        <a:pt x="24488" y="337138"/>
                      </a:cubicBezTo>
                      <a:cubicBezTo>
                        <a:pt x="0" y="249478"/>
                        <a:pt x="24286" y="155414"/>
                        <a:pt x="88152" y="90567"/>
                      </a:cubicBezTo>
                      <a:cubicBezTo>
                        <a:pt x="152018" y="25719"/>
                        <a:pt x="245700" y="0"/>
                        <a:pt x="333724" y="23148"/>
                      </a:cubicBezTo>
                      <a:close/>
                    </a:path>
                  </a:pathLst>
                </a:custGeom>
                <a:solidFill>
                  <a:srgbClr val="3F453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7B45A4-B47D-4233-A010-3C1E65741D05}"/>
                </a:ext>
              </a:extLst>
            </p:cNvPr>
            <p:cNvSpPr txBox="1"/>
            <p:nvPr/>
          </p:nvSpPr>
          <p:spPr>
            <a:xfrm>
              <a:off x="6805038" y="2412918"/>
              <a:ext cx="6445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highlight>
                    <a:srgbClr val="FFFF00"/>
                  </a:highlight>
                  <a:latin typeface="나눔고딕" panose="020D0604000000000000" pitchFamily="34" charset="-127"/>
                  <a:ea typeface="나눔고딕" panose="020D0604000000000000" pitchFamily="34" charset="-127"/>
                </a:rPr>
                <a:t>힙합</a:t>
              </a: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2CAF2F0-1382-4582-8B9E-ED2C0955A12B}"/>
              </a:ext>
            </a:extLst>
          </p:cNvPr>
          <p:cNvCxnSpPr>
            <a:cxnSpLocks/>
          </p:cNvCxnSpPr>
          <p:nvPr/>
        </p:nvCxnSpPr>
        <p:spPr>
          <a:xfrm>
            <a:off x="8207264" y="3013829"/>
            <a:ext cx="260962" cy="0"/>
          </a:xfrm>
          <a:prstGeom prst="straightConnector1">
            <a:avLst/>
          </a:prstGeom>
          <a:ln w="44450">
            <a:solidFill>
              <a:srgbClr val="4D5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09BDE93-DA26-4D17-800A-776779292513}"/>
              </a:ext>
            </a:extLst>
          </p:cNvPr>
          <p:cNvSpPr/>
          <p:nvPr/>
        </p:nvSpPr>
        <p:spPr>
          <a:xfrm>
            <a:off x="8584610" y="2630657"/>
            <a:ext cx="2047695" cy="962067"/>
          </a:xfrm>
          <a:prstGeom prst="roundRect">
            <a:avLst>
              <a:gd name="adj" fmla="val 9784"/>
            </a:avLst>
          </a:prstGeom>
          <a:noFill/>
          <a:ln>
            <a:solidFill>
              <a:srgbClr val="3F4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JPG Vectorize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.CSV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24F4A57-D6C1-4191-ABFE-38F5547AD065}"/>
              </a:ext>
            </a:extLst>
          </p:cNvPr>
          <p:cNvCxnSpPr>
            <a:cxnSpLocks/>
          </p:cNvCxnSpPr>
          <p:nvPr/>
        </p:nvCxnSpPr>
        <p:spPr>
          <a:xfrm flipV="1">
            <a:off x="9594053" y="3680843"/>
            <a:ext cx="0" cy="391095"/>
          </a:xfrm>
          <a:prstGeom prst="straightConnector1">
            <a:avLst/>
          </a:prstGeom>
          <a:ln w="44450">
            <a:solidFill>
              <a:srgbClr val="4D5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307EBD0-BEC8-43DC-A325-73F5612FBB09}"/>
              </a:ext>
            </a:extLst>
          </p:cNvPr>
          <p:cNvSpPr txBox="1"/>
          <p:nvPr/>
        </p:nvSpPr>
        <p:spPr>
          <a:xfrm>
            <a:off x="9608458" y="3734140"/>
            <a:ext cx="1023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sym typeface="DM Sans"/>
              </a:rPr>
              <a:t>Insert</a:t>
            </a:r>
            <a:endParaRPr lang="ko-KR" altLang="en-US" sz="20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8D59973-5123-49E9-99EF-14C9AAF55014}"/>
              </a:ext>
            </a:extLst>
          </p:cNvPr>
          <p:cNvCxnSpPr>
            <a:cxnSpLocks/>
          </p:cNvCxnSpPr>
          <p:nvPr/>
        </p:nvCxnSpPr>
        <p:spPr>
          <a:xfrm>
            <a:off x="10837947" y="3013829"/>
            <a:ext cx="2165640" cy="0"/>
          </a:xfrm>
          <a:prstGeom prst="straightConnector1">
            <a:avLst/>
          </a:prstGeom>
          <a:ln w="44450">
            <a:solidFill>
              <a:srgbClr val="4D5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오른쪽 중괄호 68">
            <a:extLst>
              <a:ext uri="{FF2B5EF4-FFF2-40B4-BE49-F238E27FC236}">
                <a16:creationId xmlns:a16="http://schemas.microsoft.com/office/drawing/2014/main" id="{BE07C00F-E0C0-4812-989B-5865D5689BD7}"/>
              </a:ext>
            </a:extLst>
          </p:cNvPr>
          <p:cNvSpPr/>
          <p:nvPr/>
        </p:nvSpPr>
        <p:spPr>
          <a:xfrm rot="10800000">
            <a:off x="13255780" y="2676607"/>
            <a:ext cx="279245" cy="4793051"/>
          </a:xfrm>
          <a:prstGeom prst="rightBrace">
            <a:avLst>
              <a:gd name="adj1" fmla="val 236638"/>
              <a:gd name="adj2" fmla="val 50393"/>
            </a:avLst>
          </a:prstGeom>
          <a:ln w="41275">
            <a:solidFill>
              <a:srgbClr val="4D5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24286EC-7546-45BD-A104-7DE8B9280F55}"/>
              </a:ext>
            </a:extLst>
          </p:cNvPr>
          <p:cNvSpPr/>
          <p:nvPr/>
        </p:nvSpPr>
        <p:spPr>
          <a:xfrm>
            <a:off x="8790424" y="4228889"/>
            <a:ext cx="1636066" cy="752460"/>
          </a:xfrm>
          <a:prstGeom prst="roundRect">
            <a:avLst/>
          </a:prstGeom>
          <a:noFill/>
          <a:ln>
            <a:solidFill>
              <a:srgbClr val="4D5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Input Data 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Vectorize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A63287F-DED2-4CFF-B1FC-F21536FE5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7780" y="2195816"/>
            <a:ext cx="2239091" cy="56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87758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/>
      <p:bldP spid="74" grpId="0" animBg="1"/>
      <p:bldP spid="78" grpId="0" animBg="1"/>
      <p:bldP spid="85" grpId="0"/>
      <p:bldP spid="97" grpId="0" animBg="1"/>
      <p:bldP spid="67" grpId="0"/>
      <p:bldP spid="69" grpId="0" animBg="1"/>
      <p:bldP spid="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50" y="760775"/>
            <a:ext cx="17349699" cy="36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2"/>
          <p:cNvSpPr txBox="1"/>
          <p:nvPr/>
        </p:nvSpPr>
        <p:spPr>
          <a:xfrm>
            <a:off x="512275" y="5314975"/>
            <a:ext cx="17345100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DM Sans"/>
                <a:sym typeface="DM Sans"/>
              </a:rPr>
              <a:t>THANK YOU</a:t>
            </a:r>
          </a:p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DM Sans"/>
                <a:sym typeface="DM Sans"/>
              </a:rPr>
              <a:t>Q&amp;A</a:t>
            </a:r>
            <a:endParaRPr lang="en-US" sz="8799" b="1" i="0" u="none" strike="noStrike" cap="none" dirty="0">
              <a:solidFill>
                <a:srgbClr val="3F453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DM Sans"/>
              <a:sym typeface="DM Sans"/>
            </a:endParaRPr>
          </a:p>
        </p:txBody>
      </p:sp>
      <p:cxnSp>
        <p:nvCxnSpPr>
          <p:cNvPr id="474" name="Google Shape;474;p3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5" name="Google Shape;475;p32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7" name="Google Shape;477;p32"/>
          <p:cNvSpPr txBox="1"/>
          <p:nvPr/>
        </p:nvSpPr>
        <p:spPr>
          <a:xfrm>
            <a:off x="14906196" y="1775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/>
          </a:p>
        </p:txBody>
      </p:sp>
      <p:sp>
        <p:nvSpPr>
          <p:cNvPr id="13" name="Google Shape;321;p24">
            <a:extLst>
              <a:ext uri="{FF2B5EF4-FFF2-40B4-BE49-F238E27FC236}">
                <a16:creationId xmlns:a16="http://schemas.microsoft.com/office/drawing/2014/main" id="{769418FA-64CA-49A1-B1C1-83CE271C5323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523" y="1017899"/>
            <a:ext cx="5482950" cy="8237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6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6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16"/>
          <p:cNvSpPr txBox="1"/>
          <p:nvPr/>
        </p:nvSpPr>
        <p:spPr>
          <a:xfrm>
            <a:off x="469143" y="981075"/>
            <a:ext cx="11416343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Project</a:t>
            </a:r>
            <a:endParaRPr dirty="0"/>
          </a:p>
        </p:txBody>
      </p:sp>
      <p:sp>
        <p:nvSpPr>
          <p:cNvPr id="174" name="Google Shape;174;p16"/>
          <p:cNvSpPr txBox="1"/>
          <p:nvPr/>
        </p:nvSpPr>
        <p:spPr>
          <a:xfrm>
            <a:off x="6402515" y="7489646"/>
            <a:ext cx="11416343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Overview</a:t>
            </a:r>
            <a:endParaRPr dirty="0"/>
          </a:p>
        </p:txBody>
      </p:sp>
      <p:sp>
        <p:nvSpPr>
          <p:cNvPr id="12" name="Google Shape;91;p13">
            <a:extLst>
              <a:ext uri="{FF2B5EF4-FFF2-40B4-BE49-F238E27FC236}">
                <a16:creationId xmlns:a16="http://schemas.microsoft.com/office/drawing/2014/main" id="{3A23F67D-B5FE-412E-9A8D-AF05ECBE5C1A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Company MODAMATCH </a:t>
            </a:r>
            <a:endParaRPr dirty="0"/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000" y="608933"/>
            <a:ext cx="8657850" cy="455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9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9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19"/>
          <p:cNvCxnSpPr>
            <a:cxnSpLocks/>
          </p:cNvCxnSpPr>
          <p:nvPr/>
        </p:nvCxnSpPr>
        <p:spPr>
          <a:xfrm flipV="1">
            <a:off x="9144000" y="592278"/>
            <a:ext cx="0" cy="456788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9"/>
          <p:cNvCxnSpPr/>
          <p:nvPr/>
        </p:nvCxnSpPr>
        <p:spPr>
          <a:xfrm>
            <a:off x="486142" y="5143500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9"/>
          <p:cNvSpPr txBox="1"/>
          <p:nvPr/>
        </p:nvSpPr>
        <p:spPr>
          <a:xfrm>
            <a:off x="-2144261" y="5282552"/>
            <a:ext cx="694130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MISSION</a:t>
            </a:r>
            <a:endParaRPr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1326393" y="1547028"/>
            <a:ext cx="6941307" cy="324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Project</a:t>
            </a:r>
            <a:b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</a:br>
            <a:r>
              <a:rPr lang="en-US" sz="8799" b="1" dirty="0">
                <a:solidFill>
                  <a:srgbClr val="3F4536"/>
                </a:solidFill>
                <a:latin typeface="DM Sans"/>
                <a:sym typeface="DM Sans"/>
              </a:rPr>
              <a:t>Overview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375270-C950-4B2B-ACBE-D12ED525D269}"/>
              </a:ext>
            </a:extLst>
          </p:cNvPr>
          <p:cNvGrpSpPr/>
          <p:nvPr/>
        </p:nvGrpSpPr>
        <p:grpSpPr>
          <a:xfrm>
            <a:off x="486142" y="6706774"/>
            <a:ext cx="4130470" cy="640173"/>
            <a:chOff x="486142" y="6421015"/>
            <a:chExt cx="4130470" cy="64017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9BEF490A-4DA4-4E15-9B13-1613E444BA78}"/>
                </a:ext>
              </a:extLst>
            </p:cNvPr>
            <p:cNvSpPr/>
            <p:nvPr/>
          </p:nvSpPr>
          <p:spPr>
            <a:xfrm>
              <a:off x="486143" y="6421015"/>
              <a:ext cx="4130469" cy="640173"/>
            </a:xfrm>
            <a:prstGeom prst="roundRect">
              <a:avLst/>
            </a:prstGeom>
            <a:solidFill>
              <a:srgbClr val="3F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Google Shape;221;p19"/>
            <p:cNvSpPr txBox="1"/>
            <p:nvPr/>
          </p:nvSpPr>
          <p:spPr>
            <a:xfrm>
              <a:off x="486142" y="6493341"/>
              <a:ext cx="4130469" cy="495520"/>
            </a:xfrm>
            <a:prstGeom prst="rect">
              <a:avLst/>
            </a:prstGeom>
            <a:solidFill>
              <a:srgbClr val="3F4536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chemeClr val="bg1"/>
                  </a:solidFill>
                  <a:latin typeface="나눔고딕" panose="020D0604000000000000" pitchFamily="34" charset="-127"/>
                  <a:ea typeface="나눔고딕" panose="020D0604000000000000" pitchFamily="34" charset="-127"/>
                  <a:cs typeface="DM Sans"/>
                  <a:sym typeface="DM Sans"/>
                </a:rPr>
                <a:t>9oz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34" charset="-127"/>
                  <a:ea typeface="나눔고딕" panose="020D0604000000000000" pitchFamily="34" charset="-127"/>
                  <a:cs typeface="DM Sans"/>
                  <a:sym typeface="DM Sans"/>
                </a:rPr>
                <a:t> 판매량 높은 상품선별 </a:t>
              </a:r>
              <a:endParaRPr sz="16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6489C6-4603-4812-89D5-AE523149ED0F}"/>
              </a:ext>
            </a:extLst>
          </p:cNvPr>
          <p:cNvCxnSpPr>
            <a:cxnSpLocks/>
            <a:stCxn id="221" idx="3"/>
            <a:endCxn id="23" idx="1"/>
          </p:cNvCxnSpPr>
          <p:nvPr/>
        </p:nvCxnSpPr>
        <p:spPr>
          <a:xfrm>
            <a:off x="4616611" y="7026860"/>
            <a:ext cx="1652310" cy="18750"/>
          </a:xfrm>
          <a:prstGeom prst="straightConnector1">
            <a:avLst/>
          </a:prstGeom>
          <a:ln w="38100">
            <a:solidFill>
              <a:srgbClr val="3F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ABFBDA-312D-4A7C-9CAA-6EB34F747F20}"/>
              </a:ext>
            </a:extLst>
          </p:cNvPr>
          <p:cNvGrpSpPr/>
          <p:nvPr/>
        </p:nvGrpSpPr>
        <p:grpSpPr>
          <a:xfrm>
            <a:off x="6268921" y="6421015"/>
            <a:ext cx="3321709" cy="1249190"/>
            <a:chOff x="5740401" y="6421015"/>
            <a:chExt cx="4130469" cy="124919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8EE387C-06CA-48A6-B1C8-CFF3CE3DFCE0}"/>
                </a:ext>
              </a:extLst>
            </p:cNvPr>
            <p:cNvSpPr/>
            <p:nvPr/>
          </p:nvSpPr>
          <p:spPr>
            <a:xfrm>
              <a:off x="5740401" y="6421015"/>
              <a:ext cx="4130469" cy="1249190"/>
            </a:xfrm>
            <a:prstGeom prst="roundRect">
              <a:avLst/>
            </a:prstGeom>
            <a:solidFill>
              <a:srgbClr val="3F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Google Shape;221;p19">
              <a:extLst>
                <a:ext uri="{FF2B5EF4-FFF2-40B4-BE49-F238E27FC236}">
                  <a16:creationId xmlns:a16="http://schemas.microsoft.com/office/drawing/2014/main" id="{A0598DA9-5532-43CF-BE81-BF6005E997BF}"/>
                </a:ext>
              </a:extLst>
            </p:cNvPr>
            <p:cNvSpPr txBox="1"/>
            <p:nvPr/>
          </p:nvSpPr>
          <p:spPr>
            <a:xfrm>
              <a:off x="5829475" y="6564377"/>
              <a:ext cx="3960899" cy="991041"/>
            </a:xfrm>
            <a:prstGeom prst="rect">
              <a:avLst/>
            </a:prstGeom>
            <a:solidFill>
              <a:srgbClr val="3F4536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34" charset="-127"/>
                  <a:ea typeface="나눔고딕" panose="020D0604000000000000" pitchFamily="34" charset="-127"/>
                  <a:cs typeface="DM Sans"/>
                  <a:sym typeface="DM Sans"/>
                </a:rPr>
                <a:t>상품코드에 맞는 이미지 가져오기</a:t>
              </a:r>
              <a:endParaRPr sz="16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E11D5D-B0A7-4D3C-9B96-658AFB7BCD77}"/>
              </a:ext>
            </a:extLst>
          </p:cNvPr>
          <p:cNvGrpSpPr/>
          <p:nvPr/>
        </p:nvGrpSpPr>
        <p:grpSpPr>
          <a:xfrm>
            <a:off x="11277474" y="6421016"/>
            <a:ext cx="4130469" cy="1249190"/>
            <a:chOff x="486143" y="6135257"/>
            <a:chExt cx="4130469" cy="124919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B4F7CD7-2C02-4586-AE17-73F1AB4CE065}"/>
                </a:ext>
              </a:extLst>
            </p:cNvPr>
            <p:cNvSpPr/>
            <p:nvPr/>
          </p:nvSpPr>
          <p:spPr>
            <a:xfrm>
              <a:off x="486143" y="6135257"/>
              <a:ext cx="4130469" cy="1249190"/>
            </a:xfrm>
            <a:prstGeom prst="roundRect">
              <a:avLst/>
            </a:prstGeom>
            <a:solidFill>
              <a:srgbClr val="3F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Google Shape;221;p19">
              <a:extLst>
                <a:ext uri="{FF2B5EF4-FFF2-40B4-BE49-F238E27FC236}">
                  <a16:creationId xmlns:a16="http://schemas.microsoft.com/office/drawing/2014/main" id="{2035312F-96E3-45A6-B520-4BACB6F0F3E1}"/>
                </a:ext>
              </a:extLst>
            </p:cNvPr>
            <p:cNvSpPr txBox="1"/>
            <p:nvPr/>
          </p:nvSpPr>
          <p:spPr>
            <a:xfrm>
              <a:off x="658315" y="6278618"/>
              <a:ext cx="3794447" cy="991041"/>
            </a:xfrm>
            <a:prstGeom prst="rect">
              <a:avLst/>
            </a:prstGeom>
            <a:solidFill>
              <a:srgbClr val="3F4536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34" charset="-127"/>
                  <a:ea typeface="나눔고딕" panose="020D0604000000000000" pitchFamily="34" charset="-127"/>
                  <a:sym typeface="DM Sans"/>
                </a:rPr>
                <a:t>이미지 데이터와 유사한</a:t>
              </a:r>
              <a:br>
                <a:rPr lang="en-US" altLang="ko-KR" sz="2800" b="1" dirty="0">
                  <a:solidFill>
                    <a:schemeClr val="bg1"/>
                  </a:solidFill>
                  <a:latin typeface="나눔고딕" panose="020D0604000000000000" pitchFamily="34" charset="-127"/>
                  <a:ea typeface="나눔고딕" panose="020D0604000000000000" pitchFamily="34" charset="-127"/>
                  <a:sym typeface="DM Sans"/>
                </a:rPr>
              </a:br>
              <a:r>
                <a:rPr lang="ko-KR" altLang="en-US" sz="2800" b="1" dirty="0">
                  <a:solidFill>
                    <a:schemeClr val="bg1"/>
                  </a:solidFill>
                  <a:latin typeface="나눔고딕" panose="020D0604000000000000" pitchFamily="34" charset="-127"/>
                  <a:ea typeface="나눔고딕" panose="020D0604000000000000" pitchFamily="34" charset="-127"/>
                  <a:sym typeface="DM Sans"/>
                </a:rPr>
                <a:t>신상품 추천</a:t>
              </a:r>
              <a:endParaRPr sz="16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682452A-8DD4-401B-84BE-815A554BE5CA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5407943" y="7026861"/>
            <a:ext cx="3661107" cy="18750"/>
          </a:xfrm>
          <a:prstGeom prst="straightConnector1">
            <a:avLst/>
          </a:prstGeom>
          <a:ln w="38100">
            <a:solidFill>
              <a:srgbClr val="3F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40F83E4-7AEF-4AB0-9A32-FAA198AAC049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-1658009" y="8822316"/>
            <a:ext cx="5803719" cy="2"/>
          </a:xfrm>
          <a:prstGeom prst="straightConnector1">
            <a:avLst/>
          </a:prstGeom>
          <a:ln w="38100">
            <a:solidFill>
              <a:srgbClr val="3F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E9EA7A-3E18-439F-8114-1DF59EDC6885}"/>
              </a:ext>
            </a:extLst>
          </p:cNvPr>
          <p:cNvGrpSpPr/>
          <p:nvPr/>
        </p:nvGrpSpPr>
        <p:grpSpPr>
          <a:xfrm>
            <a:off x="4145710" y="8502230"/>
            <a:ext cx="2028825" cy="640173"/>
            <a:chOff x="486142" y="6421015"/>
            <a:chExt cx="4130470" cy="64017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0A2E97C-0047-4EC1-8A54-9539ECA4B8AA}"/>
                </a:ext>
              </a:extLst>
            </p:cNvPr>
            <p:cNvSpPr/>
            <p:nvPr/>
          </p:nvSpPr>
          <p:spPr>
            <a:xfrm>
              <a:off x="486143" y="6421015"/>
              <a:ext cx="4130469" cy="640173"/>
            </a:xfrm>
            <a:prstGeom prst="roundRect">
              <a:avLst/>
            </a:prstGeom>
            <a:solidFill>
              <a:srgbClr val="3F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Google Shape;221;p19">
              <a:extLst>
                <a:ext uri="{FF2B5EF4-FFF2-40B4-BE49-F238E27FC236}">
                  <a16:creationId xmlns:a16="http://schemas.microsoft.com/office/drawing/2014/main" id="{660E178F-4225-4B7F-BD9A-E422F707C11D}"/>
                </a:ext>
              </a:extLst>
            </p:cNvPr>
            <p:cNvSpPr txBox="1"/>
            <p:nvPr/>
          </p:nvSpPr>
          <p:spPr>
            <a:xfrm>
              <a:off x="486142" y="6493341"/>
              <a:ext cx="4130469" cy="495520"/>
            </a:xfrm>
            <a:prstGeom prst="rect">
              <a:avLst/>
            </a:prstGeom>
            <a:solidFill>
              <a:srgbClr val="3F4536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i="0" u="none" strike="noStrike" cap="none" dirty="0">
                  <a:solidFill>
                    <a:schemeClr val="bg1"/>
                  </a:solidFill>
                  <a:latin typeface="나눔고딕" panose="020D0604000000000000" pitchFamily="34" charset="-127"/>
                  <a:ea typeface="나눔고딕" panose="020D0604000000000000" pitchFamily="34" charset="-127"/>
                  <a:cs typeface="DM Sans"/>
                  <a:sym typeface="DM Sans"/>
                </a:rPr>
                <a:t>기대효과</a:t>
              </a:r>
              <a:endParaRPr sz="1600" b="1" dirty="0">
                <a:solidFill>
                  <a:schemeClr val="bg1"/>
                </a:solidFill>
                <a:latin typeface="나눔고딕" panose="020D0604000000000000" pitchFamily="34" charset="-127"/>
                <a:ea typeface="나눔고딕" panose="020D0604000000000000" pitchFamily="34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4A73430-F69B-4E25-90EB-228253D7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65" y="5635021"/>
            <a:ext cx="749831" cy="749831"/>
          </a:xfrm>
          <a:prstGeom prst="rect">
            <a:avLst/>
          </a:prstGeom>
        </p:spPr>
      </p:pic>
      <p:sp>
        <p:nvSpPr>
          <p:cNvPr id="39" name="Google Shape;257;p21">
            <a:extLst>
              <a:ext uri="{FF2B5EF4-FFF2-40B4-BE49-F238E27FC236}">
                <a16:creationId xmlns:a16="http://schemas.microsoft.com/office/drawing/2014/main" id="{96079455-5F8B-4E01-B1ED-6F91979D691B}"/>
              </a:ext>
            </a:extLst>
          </p:cNvPr>
          <p:cNvSpPr txBox="1"/>
          <p:nvPr/>
        </p:nvSpPr>
        <p:spPr>
          <a:xfrm>
            <a:off x="6174535" y="5987580"/>
            <a:ext cx="871771" cy="41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9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.JPG </a:t>
            </a:r>
            <a:endParaRPr dirty="0"/>
          </a:p>
        </p:txBody>
      </p:sp>
      <p:sp>
        <p:nvSpPr>
          <p:cNvPr id="40" name="Google Shape;257;p21">
            <a:extLst>
              <a:ext uri="{FF2B5EF4-FFF2-40B4-BE49-F238E27FC236}">
                <a16:creationId xmlns:a16="http://schemas.microsoft.com/office/drawing/2014/main" id="{2B976610-9A87-425D-AE39-DE51B2C70937}"/>
              </a:ext>
            </a:extLst>
          </p:cNvPr>
          <p:cNvSpPr txBox="1"/>
          <p:nvPr/>
        </p:nvSpPr>
        <p:spPr>
          <a:xfrm>
            <a:off x="3805024" y="6005156"/>
            <a:ext cx="1620641" cy="41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9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 </a:t>
            </a:r>
            <a:r>
              <a:rPr lang="ko-KR" altLang="en-US" sz="2099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상품코드  </a:t>
            </a:r>
            <a:r>
              <a:rPr lang="en-US" altLang="ko-KR" sz="2099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=</a:t>
            </a:r>
            <a:r>
              <a:rPr lang="en-US" sz="2099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 </a:t>
            </a:r>
            <a:endParaRPr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5C96863-33CB-48F7-A446-23F7C2283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23480">
            <a:off x="9483984" y="5671096"/>
            <a:ext cx="749831" cy="749831"/>
          </a:xfrm>
          <a:prstGeom prst="rect">
            <a:avLst/>
          </a:prstGeom>
        </p:spPr>
      </p:pic>
      <p:sp>
        <p:nvSpPr>
          <p:cNvPr id="13" name="화살표: 왼쪽으로 구부러짐 12">
            <a:extLst>
              <a:ext uri="{FF2B5EF4-FFF2-40B4-BE49-F238E27FC236}">
                <a16:creationId xmlns:a16="http://schemas.microsoft.com/office/drawing/2014/main" id="{AD4D7042-9581-4F4D-915A-4CCF3EDA9A28}"/>
              </a:ext>
            </a:extLst>
          </p:cNvPr>
          <p:cNvSpPr/>
          <p:nvPr/>
        </p:nvSpPr>
        <p:spPr>
          <a:xfrm rot="17849162">
            <a:off x="10827212" y="5045307"/>
            <a:ext cx="475219" cy="1528204"/>
          </a:xfrm>
          <a:prstGeom prst="curvedLeftArrow">
            <a:avLst>
              <a:gd name="adj1" fmla="val 28260"/>
              <a:gd name="adj2" fmla="val 70360"/>
              <a:gd name="adj3" fmla="val 52915"/>
            </a:avLst>
          </a:prstGeom>
          <a:solidFill>
            <a:srgbClr val="3F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Google Shape;257;p21">
            <a:extLst>
              <a:ext uri="{FF2B5EF4-FFF2-40B4-BE49-F238E27FC236}">
                <a16:creationId xmlns:a16="http://schemas.microsoft.com/office/drawing/2014/main" id="{96925DCC-699F-4114-9758-5BCBCA0AAF72}"/>
              </a:ext>
            </a:extLst>
          </p:cNvPr>
          <p:cNvSpPr txBox="1"/>
          <p:nvPr/>
        </p:nvSpPr>
        <p:spPr>
          <a:xfrm>
            <a:off x="11771600" y="5875460"/>
            <a:ext cx="871771" cy="41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9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INPUT</a:t>
            </a:r>
            <a:r>
              <a:rPr lang="en-US" sz="2099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dirty="0"/>
          </a:p>
        </p:txBody>
      </p:sp>
      <p:sp>
        <p:nvSpPr>
          <p:cNvPr id="47" name="Google Shape;257;p21">
            <a:extLst>
              <a:ext uri="{FF2B5EF4-FFF2-40B4-BE49-F238E27FC236}">
                <a16:creationId xmlns:a16="http://schemas.microsoft.com/office/drawing/2014/main" id="{DD586AA6-9C22-48BE-A75C-2ED8D2AA2DDA}"/>
              </a:ext>
            </a:extLst>
          </p:cNvPr>
          <p:cNvSpPr txBox="1"/>
          <p:nvPr/>
        </p:nvSpPr>
        <p:spPr>
          <a:xfrm>
            <a:off x="6361543" y="8419198"/>
            <a:ext cx="5485130" cy="83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99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상품 발굴 소요시간 감소 </a:t>
            </a:r>
            <a:endParaRPr lang="en-US" sz="2099" b="1" dirty="0">
              <a:solidFill>
                <a:srgbClr val="3F4536"/>
              </a:solidFill>
              <a:latin typeface="나눔고딕" panose="020D0604000000000000" pitchFamily="34" charset="-127"/>
              <a:ea typeface="나눔고딕" panose="020D0604000000000000" pitchFamily="34" charset="-127"/>
              <a:cs typeface="DM Sans"/>
              <a:sym typeface="DM Sans"/>
            </a:endParaRPr>
          </a:p>
          <a:p>
            <a:pPr marL="0" marR="0" lvl="0" indent="0" algn="l" rtl="0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99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판매량 증대</a:t>
            </a:r>
            <a:r>
              <a:rPr lang="en-US" altLang="ko-KR" sz="2099" b="1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 </a:t>
            </a:r>
            <a:r>
              <a:rPr lang="en-US" sz="2099" b="1" i="0" u="none" strike="noStrike" cap="none" dirty="0">
                <a:solidFill>
                  <a:srgbClr val="3F4536"/>
                </a:solidFill>
                <a:latin typeface="나눔고딕" panose="020D0604000000000000" pitchFamily="34" charset="-127"/>
                <a:ea typeface="나눔고딕" panose="020D0604000000000000" pitchFamily="34" charset="-127"/>
                <a:cs typeface="DM Sans"/>
                <a:sym typeface="DM Sans"/>
              </a:rPr>
              <a:t> </a:t>
            </a:r>
            <a:endParaRPr b="1" dirty="0"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grpSp>
        <p:nvGrpSpPr>
          <p:cNvPr id="48" name="Google Shape;2022;p44">
            <a:extLst>
              <a:ext uri="{FF2B5EF4-FFF2-40B4-BE49-F238E27FC236}">
                <a16:creationId xmlns:a16="http://schemas.microsoft.com/office/drawing/2014/main" id="{4728E683-586E-454D-9A01-F566B8663E63}"/>
              </a:ext>
            </a:extLst>
          </p:cNvPr>
          <p:cNvGrpSpPr/>
          <p:nvPr/>
        </p:nvGrpSpPr>
        <p:grpSpPr>
          <a:xfrm>
            <a:off x="7809289" y="8925399"/>
            <a:ext cx="261856" cy="266228"/>
            <a:chOff x="4835275" y="1198350"/>
            <a:chExt cx="226175" cy="226175"/>
          </a:xfrm>
          <a:solidFill>
            <a:srgbClr val="3F4536"/>
          </a:solidFill>
        </p:grpSpPr>
        <p:sp>
          <p:nvSpPr>
            <p:cNvPr id="49" name="Google Shape;2023;p44">
              <a:extLst>
                <a:ext uri="{FF2B5EF4-FFF2-40B4-BE49-F238E27FC236}">
                  <a16:creationId xmlns:a16="http://schemas.microsoft.com/office/drawing/2014/main" id="{FE232347-E8B5-4623-B851-928E277EA6CA}"/>
                </a:ext>
              </a:extLst>
            </p:cNvPr>
            <p:cNvSpPr/>
            <p:nvPr/>
          </p:nvSpPr>
          <p:spPr>
            <a:xfrm>
              <a:off x="4835275" y="1198350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2100"/>
            </a:p>
          </p:txBody>
        </p:sp>
        <p:sp>
          <p:nvSpPr>
            <p:cNvPr id="50" name="Google Shape;2024;p44">
              <a:extLst>
                <a:ext uri="{FF2B5EF4-FFF2-40B4-BE49-F238E27FC236}">
                  <a16:creationId xmlns:a16="http://schemas.microsoft.com/office/drawing/2014/main" id="{D59B21AF-EE97-4686-83B6-3FB4E37353F6}"/>
                </a:ext>
              </a:extLst>
            </p:cNvPr>
            <p:cNvSpPr/>
            <p:nvPr/>
          </p:nvSpPr>
          <p:spPr>
            <a:xfrm>
              <a:off x="4868275" y="1255000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2100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B2BA34E-5C5E-4363-8281-B0F569F4DFAC}"/>
              </a:ext>
            </a:extLst>
          </p:cNvPr>
          <p:cNvCxnSpPr>
            <a:cxnSpLocks/>
          </p:cNvCxnSpPr>
          <p:nvPr/>
        </p:nvCxnSpPr>
        <p:spPr>
          <a:xfrm>
            <a:off x="9590629" y="7063553"/>
            <a:ext cx="1652310" cy="18750"/>
          </a:xfrm>
          <a:prstGeom prst="straightConnector1">
            <a:avLst/>
          </a:prstGeom>
          <a:ln w="38100">
            <a:solidFill>
              <a:srgbClr val="3F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321;p24">
            <a:extLst>
              <a:ext uri="{FF2B5EF4-FFF2-40B4-BE49-F238E27FC236}">
                <a16:creationId xmlns:a16="http://schemas.microsoft.com/office/drawing/2014/main" id="{55F3BABF-DA54-4211-A87D-131C6561E71A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0507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53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83" y="1352727"/>
            <a:ext cx="11361052" cy="7582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0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20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0"/>
          <p:cNvSpPr txBox="1"/>
          <p:nvPr/>
        </p:nvSpPr>
        <p:spPr>
          <a:xfrm>
            <a:off x="1508949" y="1174399"/>
            <a:ext cx="3745711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Front</a:t>
            </a:r>
            <a:endParaRPr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9726097" y="7163599"/>
            <a:ext cx="8092760" cy="209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5" b="1" i="0" u="none" strike="noStrike" cap="none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End</a:t>
            </a:r>
            <a:endParaRPr dirty="0"/>
          </a:p>
        </p:txBody>
      </p:sp>
      <p:sp>
        <p:nvSpPr>
          <p:cNvPr id="11" name="Google Shape;91;p13">
            <a:extLst>
              <a:ext uri="{FF2B5EF4-FFF2-40B4-BE49-F238E27FC236}">
                <a16:creationId xmlns:a16="http://schemas.microsoft.com/office/drawing/2014/main" id="{71761D40-C56B-4152-9850-5CC8C22E387A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Company MODAMATCH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40305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7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p27"/>
          <p:cNvCxnSpPr>
            <a:cxnSpLocks/>
          </p:cNvCxnSpPr>
          <p:nvPr/>
        </p:nvCxnSpPr>
        <p:spPr>
          <a:xfrm>
            <a:off x="1921303" y="9648225"/>
            <a:ext cx="14445394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p27"/>
          <p:cNvCxnSpPr>
            <a:cxnSpLocks/>
          </p:cNvCxnSpPr>
          <p:nvPr/>
        </p:nvCxnSpPr>
        <p:spPr>
          <a:xfrm flipV="1">
            <a:off x="1940353" y="6238819"/>
            <a:ext cx="0" cy="3409406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27"/>
          <p:cNvCxnSpPr>
            <a:cxnSpLocks/>
          </p:cNvCxnSpPr>
          <p:nvPr/>
        </p:nvCxnSpPr>
        <p:spPr>
          <a:xfrm flipV="1">
            <a:off x="4825622" y="6238819"/>
            <a:ext cx="0" cy="3409406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366;p27"/>
          <p:cNvCxnSpPr>
            <a:cxnSpLocks/>
          </p:cNvCxnSpPr>
          <p:nvPr/>
        </p:nvCxnSpPr>
        <p:spPr>
          <a:xfrm flipV="1">
            <a:off x="7710891" y="6238819"/>
            <a:ext cx="0" cy="3409406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7" name="Google Shape;367;p27"/>
          <p:cNvCxnSpPr>
            <a:cxnSpLocks/>
          </p:cNvCxnSpPr>
          <p:nvPr/>
        </p:nvCxnSpPr>
        <p:spPr>
          <a:xfrm flipV="1">
            <a:off x="10596160" y="6232803"/>
            <a:ext cx="0" cy="3415422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368;p27"/>
          <p:cNvCxnSpPr>
            <a:cxnSpLocks/>
          </p:cNvCxnSpPr>
          <p:nvPr/>
        </p:nvCxnSpPr>
        <p:spPr>
          <a:xfrm flipV="1">
            <a:off x="13481429" y="6238819"/>
            <a:ext cx="0" cy="3409406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27"/>
          <p:cNvCxnSpPr>
            <a:cxnSpLocks/>
          </p:cNvCxnSpPr>
          <p:nvPr/>
        </p:nvCxnSpPr>
        <p:spPr>
          <a:xfrm flipV="1">
            <a:off x="16366698" y="6238819"/>
            <a:ext cx="0" cy="3409406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1" name="Google Shape;371;p27"/>
          <p:cNvGrpSpPr/>
          <p:nvPr/>
        </p:nvGrpSpPr>
        <p:grpSpPr>
          <a:xfrm>
            <a:off x="1959403" y="6094158"/>
            <a:ext cx="14417379" cy="3230763"/>
            <a:chOff x="0" y="-38100"/>
            <a:chExt cx="4559438" cy="850900"/>
          </a:xfrm>
        </p:grpSpPr>
        <p:sp>
          <p:nvSpPr>
            <p:cNvPr id="372" name="Google Shape;372;p27"/>
            <p:cNvSpPr/>
            <p:nvPr/>
          </p:nvSpPr>
          <p:spPr>
            <a:xfrm>
              <a:off x="0" y="0"/>
              <a:ext cx="4559438" cy="392916"/>
            </a:xfrm>
            <a:custGeom>
              <a:avLst/>
              <a:gdLst/>
              <a:ahLst/>
              <a:cxnLst/>
              <a:rect l="l" t="t" r="r" b="b"/>
              <a:pathLst>
                <a:path w="4559438" h="392916" extrusionOk="0">
                  <a:moveTo>
                    <a:pt x="0" y="0"/>
                  </a:moveTo>
                  <a:lnTo>
                    <a:pt x="4559438" y="0"/>
                  </a:lnTo>
                  <a:lnTo>
                    <a:pt x="4559438" y="392916"/>
                  </a:lnTo>
                  <a:lnTo>
                    <a:pt x="0" y="392916"/>
                  </a:lnTo>
                  <a:close/>
                </a:path>
              </a:pathLst>
            </a:custGeom>
            <a:solidFill>
              <a:srgbClr val="3F4536"/>
            </a:solidFill>
            <a:ln>
              <a:noFill/>
            </a:ln>
          </p:spPr>
        </p:sp>
        <p:sp>
          <p:nvSpPr>
            <p:cNvPr id="373" name="Google Shape;373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27"/>
          <p:cNvSpPr txBox="1"/>
          <p:nvPr/>
        </p:nvSpPr>
        <p:spPr>
          <a:xfrm>
            <a:off x="469143" y="1038225"/>
            <a:ext cx="162306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TECH STACK &amp; TOOLS</a:t>
            </a:r>
            <a:endParaRPr dirty="0"/>
          </a:p>
        </p:txBody>
      </p:sp>
      <p:sp>
        <p:nvSpPr>
          <p:cNvPr id="376" name="Google Shape;376;p27"/>
          <p:cNvSpPr txBox="1"/>
          <p:nvPr/>
        </p:nvSpPr>
        <p:spPr>
          <a:xfrm>
            <a:off x="14906196" y="1775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2028527" y="6333712"/>
            <a:ext cx="267253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Global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DM Sans"/>
                <a:sym typeface="DM Sans"/>
              </a:rPr>
              <a:t>State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DM Sans"/>
                <a:sym typeface="DM Sans"/>
              </a:rPr>
              <a:t>Management</a:t>
            </a:r>
            <a:endParaRPr sz="1200" dirty="0"/>
          </a:p>
        </p:txBody>
      </p:sp>
      <p:sp>
        <p:nvSpPr>
          <p:cNvPr id="388" name="Google Shape;388;p27"/>
          <p:cNvSpPr txBox="1"/>
          <p:nvPr/>
        </p:nvSpPr>
        <p:spPr>
          <a:xfrm>
            <a:off x="4934400" y="6515605"/>
            <a:ext cx="267253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Token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DM Sans"/>
                <a:sym typeface="DM Sans"/>
              </a:rPr>
              <a:t>Management</a:t>
            </a:r>
            <a:endParaRPr sz="1200" dirty="0"/>
          </a:p>
        </p:txBody>
      </p:sp>
      <p:cxnSp>
        <p:nvCxnSpPr>
          <p:cNvPr id="391" name="Google Shape;391;p27"/>
          <p:cNvCxnSpPr/>
          <p:nvPr/>
        </p:nvCxnSpPr>
        <p:spPr>
          <a:xfrm rot="10800000">
            <a:off x="4825622" y="6236613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27"/>
          <p:cNvCxnSpPr/>
          <p:nvPr/>
        </p:nvCxnSpPr>
        <p:spPr>
          <a:xfrm rot="10800000">
            <a:off x="7710891" y="6232803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27"/>
          <p:cNvCxnSpPr/>
          <p:nvPr/>
        </p:nvCxnSpPr>
        <p:spPr>
          <a:xfrm rot="10800000">
            <a:off x="10596160" y="6236613"/>
            <a:ext cx="0" cy="148864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27"/>
          <p:cNvCxnSpPr/>
          <p:nvPr/>
        </p:nvCxnSpPr>
        <p:spPr>
          <a:xfrm rot="10800000">
            <a:off x="13481429" y="6232803"/>
            <a:ext cx="0" cy="149626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321;p24">
            <a:extLst>
              <a:ext uri="{FF2B5EF4-FFF2-40B4-BE49-F238E27FC236}">
                <a16:creationId xmlns:a16="http://schemas.microsoft.com/office/drawing/2014/main" id="{2C883B23-EB4A-46DE-A577-4A15F89ACBD5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cxnSp>
        <p:nvCxnSpPr>
          <p:cNvPr id="86" name="Google Shape;364;p27">
            <a:extLst>
              <a:ext uri="{FF2B5EF4-FFF2-40B4-BE49-F238E27FC236}">
                <a16:creationId xmlns:a16="http://schemas.microsoft.com/office/drawing/2014/main" id="{E6B38EB5-DA30-4322-9501-10091B279C3A}"/>
              </a:ext>
            </a:extLst>
          </p:cNvPr>
          <p:cNvCxnSpPr>
            <a:cxnSpLocks/>
          </p:cNvCxnSpPr>
          <p:nvPr/>
        </p:nvCxnSpPr>
        <p:spPr>
          <a:xfrm flipV="1">
            <a:off x="6271794" y="3219340"/>
            <a:ext cx="0" cy="2246702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364;p27">
            <a:extLst>
              <a:ext uri="{FF2B5EF4-FFF2-40B4-BE49-F238E27FC236}">
                <a16:creationId xmlns:a16="http://schemas.microsoft.com/office/drawing/2014/main" id="{3DC8B805-75ED-4C3D-80EB-32A30522CF30}"/>
              </a:ext>
            </a:extLst>
          </p:cNvPr>
          <p:cNvCxnSpPr>
            <a:cxnSpLocks/>
          </p:cNvCxnSpPr>
          <p:nvPr/>
        </p:nvCxnSpPr>
        <p:spPr>
          <a:xfrm flipV="1">
            <a:off x="12042331" y="3241024"/>
            <a:ext cx="0" cy="2225018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363;p27">
            <a:extLst>
              <a:ext uri="{FF2B5EF4-FFF2-40B4-BE49-F238E27FC236}">
                <a16:creationId xmlns:a16="http://schemas.microsoft.com/office/drawing/2014/main" id="{54F09F6A-111F-45D0-BC6C-4C2FFB509FFF}"/>
              </a:ext>
            </a:extLst>
          </p:cNvPr>
          <p:cNvCxnSpPr>
            <a:cxnSpLocks/>
          </p:cNvCxnSpPr>
          <p:nvPr/>
        </p:nvCxnSpPr>
        <p:spPr>
          <a:xfrm>
            <a:off x="6271794" y="5466042"/>
            <a:ext cx="5770537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366;p27">
            <a:extLst>
              <a:ext uri="{FF2B5EF4-FFF2-40B4-BE49-F238E27FC236}">
                <a16:creationId xmlns:a16="http://schemas.microsoft.com/office/drawing/2014/main" id="{43ECA668-CC44-49DE-8057-E89FFE0C2A6F}"/>
              </a:ext>
            </a:extLst>
          </p:cNvPr>
          <p:cNvCxnSpPr>
            <a:cxnSpLocks/>
          </p:cNvCxnSpPr>
          <p:nvPr/>
        </p:nvCxnSpPr>
        <p:spPr>
          <a:xfrm flipV="1">
            <a:off x="9123190" y="3241024"/>
            <a:ext cx="0" cy="2246702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7" name="Google Shape;371;p27">
            <a:extLst>
              <a:ext uri="{FF2B5EF4-FFF2-40B4-BE49-F238E27FC236}">
                <a16:creationId xmlns:a16="http://schemas.microsoft.com/office/drawing/2014/main" id="{E8966FD9-BF63-4236-AA3C-FBE7433E5B57}"/>
              </a:ext>
            </a:extLst>
          </p:cNvPr>
          <p:cNvGrpSpPr/>
          <p:nvPr/>
        </p:nvGrpSpPr>
        <p:grpSpPr>
          <a:xfrm>
            <a:off x="6271794" y="3105611"/>
            <a:ext cx="5770538" cy="2382115"/>
            <a:chOff x="0" y="-38100"/>
            <a:chExt cx="4559438" cy="850900"/>
          </a:xfrm>
        </p:grpSpPr>
        <p:sp>
          <p:nvSpPr>
            <p:cNvPr id="98" name="Google Shape;372;p27">
              <a:extLst>
                <a:ext uri="{FF2B5EF4-FFF2-40B4-BE49-F238E27FC236}">
                  <a16:creationId xmlns:a16="http://schemas.microsoft.com/office/drawing/2014/main" id="{63FDF046-D7BF-4B7F-A96C-2C1783A66934}"/>
                </a:ext>
              </a:extLst>
            </p:cNvPr>
            <p:cNvSpPr/>
            <p:nvPr/>
          </p:nvSpPr>
          <p:spPr>
            <a:xfrm>
              <a:off x="0" y="0"/>
              <a:ext cx="4559438" cy="392916"/>
            </a:xfrm>
            <a:custGeom>
              <a:avLst/>
              <a:gdLst/>
              <a:ahLst/>
              <a:cxnLst/>
              <a:rect l="l" t="t" r="r" b="b"/>
              <a:pathLst>
                <a:path w="4559438" h="392916" extrusionOk="0">
                  <a:moveTo>
                    <a:pt x="0" y="0"/>
                  </a:moveTo>
                  <a:lnTo>
                    <a:pt x="4559438" y="0"/>
                  </a:lnTo>
                  <a:lnTo>
                    <a:pt x="4559438" y="392916"/>
                  </a:lnTo>
                  <a:lnTo>
                    <a:pt x="0" y="392916"/>
                  </a:lnTo>
                  <a:close/>
                </a:path>
              </a:pathLst>
            </a:custGeom>
            <a:solidFill>
              <a:srgbClr val="3F4536"/>
            </a:solidFill>
            <a:ln>
              <a:noFill/>
            </a:ln>
          </p:spPr>
        </p:sp>
        <p:sp>
          <p:nvSpPr>
            <p:cNvPr id="99" name="Google Shape;373;p27">
              <a:extLst>
                <a:ext uri="{FF2B5EF4-FFF2-40B4-BE49-F238E27FC236}">
                  <a16:creationId xmlns:a16="http://schemas.microsoft.com/office/drawing/2014/main" id="{63EA442A-336A-437E-B2A2-1D78CA4164D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385;p27">
            <a:extLst>
              <a:ext uri="{FF2B5EF4-FFF2-40B4-BE49-F238E27FC236}">
                <a16:creationId xmlns:a16="http://schemas.microsoft.com/office/drawing/2014/main" id="{031E9290-BA0B-4398-BFA7-D593B1043C38}"/>
              </a:ext>
            </a:extLst>
          </p:cNvPr>
          <p:cNvSpPr txBox="1"/>
          <p:nvPr/>
        </p:nvSpPr>
        <p:spPr>
          <a:xfrm>
            <a:off x="7384915" y="3315485"/>
            <a:ext cx="347654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DM Sans"/>
                <a:sym typeface="DM Sans"/>
              </a:rPr>
              <a:t>Framework</a:t>
            </a:r>
            <a:endParaRPr sz="1800" dirty="0"/>
          </a:p>
        </p:txBody>
      </p:sp>
      <p:sp>
        <p:nvSpPr>
          <p:cNvPr id="106" name="Google Shape;396;p27">
            <a:extLst>
              <a:ext uri="{FF2B5EF4-FFF2-40B4-BE49-F238E27FC236}">
                <a16:creationId xmlns:a16="http://schemas.microsoft.com/office/drawing/2014/main" id="{6FD727B8-4C89-444F-8B24-57521D4C09C5}"/>
              </a:ext>
            </a:extLst>
          </p:cNvPr>
          <p:cNvSpPr txBox="1"/>
          <p:nvPr/>
        </p:nvSpPr>
        <p:spPr>
          <a:xfrm>
            <a:off x="6772426" y="4421286"/>
            <a:ext cx="188824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REACT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v18.3.1</a:t>
            </a:r>
            <a:endParaRPr sz="2000" dirty="0"/>
          </a:p>
        </p:txBody>
      </p:sp>
      <p:sp>
        <p:nvSpPr>
          <p:cNvPr id="107" name="Google Shape;396;p27">
            <a:extLst>
              <a:ext uri="{FF2B5EF4-FFF2-40B4-BE49-F238E27FC236}">
                <a16:creationId xmlns:a16="http://schemas.microsoft.com/office/drawing/2014/main" id="{89CD9979-6A6A-402F-A10C-10A154B8B912}"/>
              </a:ext>
            </a:extLst>
          </p:cNvPr>
          <p:cNvSpPr txBox="1"/>
          <p:nvPr/>
        </p:nvSpPr>
        <p:spPr>
          <a:xfrm>
            <a:off x="9314005" y="4424341"/>
            <a:ext cx="2597553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TailwindCSS</a:t>
            </a:r>
            <a:endParaRPr lang="en-US" sz="3200" b="0" i="0" u="none" strike="noStrike" cap="none" dirty="0">
              <a:solidFill>
                <a:srgbClr val="3F453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F4536"/>
                </a:solidFill>
                <a:latin typeface="DM Sans"/>
                <a:sym typeface="DM Sans"/>
              </a:rPr>
              <a:t>v3.4.4</a:t>
            </a:r>
            <a:endParaRPr sz="2000" dirty="0"/>
          </a:p>
        </p:txBody>
      </p:sp>
      <p:sp>
        <p:nvSpPr>
          <p:cNvPr id="108" name="Google Shape;388;p27">
            <a:extLst>
              <a:ext uri="{FF2B5EF4-FFF2-40B4-BE49-F238E27FC236}">
                <a16:creationId xmlns:a16="http://schemas.microsoft.com/office/drawing/2014/main" id="{643C82CF-9411-4B40-8D11-620FA44EEFBC}"/>
              </a:ext>
            </a:extLst>
          </p:cNvPr>
          <p:cNvSpPr txBox="1"/>
          <p:nvPr/>
        </p:nvSpPr>
        <p:spPr>
          <a:xfrm>
            <a:off x="7809324" y="6515605"/>
            <a:ext cx="267253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Routing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DM Sans"/>
                <a:sym typeface="DM Sans"/>
              </a:rPr>
              <a:t>Management</a:t>
            </a:r>
            <a:endParaRPr sz="1200" dirty="0"/>
          </a:p>
        </p:txBody>
      </p:sp>
      <p:sp>
        <p:nvSpPr>
          <p:cNvPr id="109" name="Google Shape;388;p27">
            <a:extLst>
              <a:ext uri="{FF2B5EF4-FFF2-40B4-BE49-F238E27FC236}">
                <a16:creationId xmlns:a16="http://schemas.microsoft.com/office/drawing/2014/main" id="{F001A278-09E1-416F-A2E4-A28D7AB5DB8D}"/>
              </a:ext>
            </a:extLst>
          </p:cNvPr>
          <p:cNvSpPr txBox="1"/>
          <p:nvPr/>
        </p:nvSpPr>
        <p:spPr>
          <a:xfrm>
            <a:off x="10705711" y="6515605"/>
            <a:ext cx="267253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Custom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DM Sans"/>
                <a:sym typeface="DM Sans"/>
              </a:rPr>
              <a:t>Hook</a:t>
            </a:r>
            <a:endParaRPr sz="1200" dirty="0"/>
          </a:p>
        </p:txBody>
      </p:sp>
      <p:sp>
        <p:nvSpPr>
          <p:cNvPr id="110" name="Google Shape;388;p27">
            <a:extLst>
              <a:ext uri="{FF2B5EF4-FFF2-40B4-BE49-F238E27FC236}">
                <a16:creationId xmlns:a16="http://schemas.microsoft.com/office/drawing/2014/main" id="{B47C9946-8059-44F7-A015-05FF19CEEE3A}"/>
              </a:ext>
            </a:extLst>
          </p:cNvPr>
          <p:cNvSpPr txBox="1"/>
          <p:nvPr/>
        </p:nvSpPr>
        <p:spPr>
          <a:xfrm>
            <a:off x="13579860" y="6515605"/>
            <a:ext cx="267253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External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DM Sans"/>
                <a:sym typeface="DM Sans"/>
              </a:rPr>
              <a:t>Libraries</a:t>
            </a:r>
            <a:endParaRPr sz="1200" dirty="0"/>
          </a:p>
        </p:txBody>
      </p:sp>
      <p:sp>
        <p:nvSpPr>
          <p:cNvPr id="111" name="Google Shape;396;p27">
            <a:extLst>
              <a:ext uri="{FF2B5EF4-FFF2-40B4-BE49-F238E27FC236}">
                <a16:creationId xmlns:a16="http://schemas.microsoft.com/office/drawing/2014/main" id="{2EADF347-D96C-44A3-93BD-D29A4FB15FA6}"/>
              </a:ext>
            </a:extLst>
          </p:cNvPr>
          <p:cNvSpPr txBox="1"/>
          <p:nvPr/>
        </p:nvSpPr>
        <p:spPr>
          <a:xfrm>
            <a:off x="2420670" y="8116028"/>
            <a:ext cx="18882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Redux</a:t>
            </a:r>
            <a:endParaRPr sz="2400" dirty="0"/>
          </a:p>
        </p:txBody>
      </p:sp>
      <p:sp>
        <p:nvSpPr>
          <p:cNvPr id="112" name="Google Shape;396;p27">
            <a:extLst>
              <a:ext uri="{FF2B5EF4-FFF2-40B4-BE49-F238E27FC236}">
                <a16:creationId xmlns:a16="http://schemas.microsoft.com/office/drawing/2014/main" id="{562E80A6-902A-4191-AF0B-F60DA3607F51}"/>
              </a:ext>
            </a:extLst>
          </p:cNvPr>
          <p:cNvSpPr txBox="1"/>
          <p:nvPr/>
        </p:nvSpPr>
        <p:spPr>
          <a:xfrm>
            <a:off x="5219038" y="8116028"/>
            <a:ext cx="188824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React-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3F4536"/>
                </a:solidFill>
                <a:latin typeface="DM Sans"/>
                <a:sym typeface="DM Sans"/>
              </a:rPr>
              <a:t>cookie</a:t>
            </a:r>
            <a:endParaRPr sz="2400" dirty="0"/>
          </a:p>
        </p:txBody>
      </p:sp>
      <p:sp>
        <p:nvSpPr>
          <p:cNvPr id="113" name="Google Shape;396;p27">
            <a:extLst>
              <a:ext uri="{FF2B5EF4-FFF2-40B4-BE49-F238E27FC236}">
                <a16:creationId xmlns:a16="http://schemas.microsoft.com/office/drawing/2014/main" id="{AD023D23-18B7-425F-ACB9-A3914029BF10}"/>
              </a:ext>
            </a:extLst>
          </p:cNvPr>
          <p:cNvSpPr txBox="1"/>
          <p:nvPr/>
        </p:nvSpPr>
        <p:spPr>
          <a:xfrm>
            <a:off x="7693982" y="7950802"/>
            <a:ext cx="289518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Router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Provider,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F4536"/>
                </a:solidFill>
                <a:latin typeface="DM Sans"/>
                <a:sym typeface="DM Sans"/>
              </a:rPr>
              <a:t>CreateBrowser</a:t>
            </a:r>
            <a:endParaRPr lang="en-US" sz="2400" dirty="0">
              <a:solidFill>
                <a:srgbClr val="3F4536"/>
              </a:solidFill>
              <a:latin typeface="DM Sans"/>
              <a:sym typeface="DM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F4536"/>
                </a:solidFill>
                <a:latin typeface="DM Sans"/>
                <a:sym typeface="DM Sans"/>
              </a:rPr>
              <a:t>Router</a:t>
            </a:r>
            <a:endParaRPr sz="1600" dirty="0"/>
          </a:p>
        </p:txBody>
      </p:sp>
      <p:sp>
        <p:nvSpPr>
          <p:cNvPr id="114" name="Google Shape;396;p27">
            <a:extLst>
              <a:ext uri="{FF2B5EF4-FFF2-40B4-BE49-F238E27FC236}">
                <a16:creationId xmlns:a16="http://schemas.microsoft.com/office/drawing/2014/main" id="{0638F82B-BE92-421D-8BA2-D9812D20DA04}"/>
              </a:ext>
            </a:extLst>
          </p:cNvPr>
          <p:cNvSpPr txBox="1"/>
          <p:nvPr/>
        </p:nvSpPr>
        <p:spPr>
          <a:xfrm>
            <a:off x="10717310" y="8207809"/>
            <a:ext cx="267253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useCustom</a:t>
            </a:r>
            <a:endParaRPr lang="en-US" sz="3200" b="0" i="0" u="none" strike="noStrike" cap="none" dirty="0">
              <a:solidFill>
                <a:srgbClr val="3F453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endParaRPr sz="2000" dirty="0"/>
          </a:p>
        </p:txBody>
      </p:sp>
      <p:sp>
        <p:nvSpPr>
          <p:cNvPr id="115" name="Google Shape;396;p27">
            <a:extLst>
              <a:ext uri="{FF2B5EF4-FFF2-40B4-BE49-F238E27FC236}">
                <a16:creationId xmlns:a16="http://schemas.microsoft.com/office/drawing/2014/main" id="{05B5EB27-05DC-4A50-9326-3A2FEB0B8A69}"/>
              </a:ext>
            </a:extLst>
          </p:cNvPr>
          <p:cNvSpPr txBox="1"/>
          <p:nvPr/>
        </p:nvSpPr>
        <p:spPr>
          <a:xfrm>
            <a:off x="13481597" y="7937739"/>
            <a:ext cx="289518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Framer Motion,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F4536"/>
                </a:solidFill>
                <a:latin typeface="DM Sans"/>
                <a:sym typeface="DM Sans"/>
              </a:rPr>
              <a:t>Swiper,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F4536"/>
                </a:solidFill>
                <a:latin typeface="DM Sans"/>
                <a:sym typeface="DM Sans"/>
              </a:rPr>
              <a:t>Nivo</a:t>
            </a:r>
            <a:r>
              <a:rPr lang="en-US" sz="2400" dirty="0">
                <a:solidFill>
                  <a:srgbClr val="3F4536"/>
                </a:solidFill>
                <a:latin typeface="DM Sans"/>
                <a:sym typeface="DM Sans"/>
              </a:rPr>
              <a:t>-Pie Chart,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F4536"/>
                </a:solidFill>
                <a:latin typeface="DM Sans"/>
                <a:sym typeface="DM Sans"/>
              </a:rPr>
              <a:t>Dropzone</a:t>
            </a:r>
            <a:endParaRPr sz="1600" dirty="0"/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9E693D-39D4-4631-B2DA-956C15DA2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0" r="19277"/>
          <a:stretch/>
        </p:blipFill>
        <p:spPr>
          <a:xfrm>
            <a:off x="9881281" y="3213912"/>
            <a:ext cx="7258352" cy="49293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13AF05-B1A5-4411-A469-8B00348D3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29" r="17723"/>
          <a:stretch/>
        </p:blipFill>
        <p:spPr>
          <a:xfrm>
            <a:off x="2878063" y="4780717"/>
            <a:ext cx="5979563" cy="46183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Google Shape;211;p19">
            <a:extLst>
              <a:ext uri="{FF2B5EF4-FFF2-40B4-BE49-F238E27FC236}">
                <a16:creationId xmlns:a16="http://schemas.microsoft.com/office/drawing/2014/main" id="{9BBA35D4-F493-40BC-A30C-969898C37000}"/>
              </a:ext>
            </a:extLst>
          </p:cNvPr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EE091C1-565D-4E20-860D-7D4374F87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45" r="21564"/>
          <a:stretch/>
        </p:blipFill>
        <p:spPr>
          <a:xfrm>
            <a:off x="255235" y="2834339"/>
            <a:ext cx="5245655" cy="46183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dist="762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274;p22">
            <a:extLst>
              <a:ext uri="{FF2B5EF4-FFF2-40B4-BE49-F238E27FC236}">
                <a16:creationId xmlns:a16="http://schemas.microsoft.com/office/drawing/2014/main" id="{98A7D08C-F4EE-40B6-B36A-F005B8DA5F98}"/>
              </a:ext>
            </a:extLst>
          </p:cNvPr>
          <p:cNvSpPr txBox="1"/>
          <p:nvPr/>
        </p:nvSpPr>
        <p:spPr>
          <a:xfrm>
            <a:off x="469145" y="678049"/>
            <a:ext cx="6353686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3F453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DM Sans"/>
              </a:rPr>
              <a:t>Customer Service</a:t>
            </a:r>
            <a:endParaRPr sz="9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Google Shape;274;p22">
            <a:extLst>
              <a:ext uri="{FF2B5EF4-FFF2-40B4-BE49-F238E27FC236}">
                <a16:creationId xmlns:a16="http://schemas.microsoft.com/office/drawing/2014/main" id="{BEFCAAE0-91C4-46C9-AEFD-789FA78636AC}"/>
              </a:ext>
            </a:extLst>
          </p:cNvPr>
          <p:cNvSpPr txBox="1"/>
          <p:nvPr/>
        </p:nvSpPr>
        <p:spPr>
          <a:xfrm>
            <a:off x="9331792" y="678049"/>
            <a:ext cx="6353686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3F453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DM Sans"/>
              </a:rPr>
              <a:t>Business Service</a:t>
            </a:r>
            <a:endParaRPr sz="9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324028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22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527199" y="9681901"/>
            <a:ext cx="17349715" cy="0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321;p24">
            <a:extLst>
              <a:ext uri="{FF2B5EF4-FFF2-40B4-BE49-F238E27FC236}">
                <a16:creationId xmlns:a16="http://schemas.microsoft.com/office/drawing/2014/main" id="{77ADC754-3B5A-40C5-8B70-D0DA08625ECE}"/>
              </a:ext>
            </a:extLst>
          </p:cNvPr>
          <p:cNvSpPr txBox="1"/>
          <p:nvPr/>
        </p:nvSpPr>
        <p:spPr>
          <a:xfrm>
            <a:off x="469143" y="177501"/>
            <a:ext cx="291266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</a:t>
            </a:r>
            <a:r>
              <a:rPr lang="en-US" sz="1800" dirty="0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MODAMATCH</a:t>
            </a:r>
            <a:endParaRPr dirty="0"/>
          </a:p>
        </p:txBody>
      </p:sp>
      <p:cxnSp>
        <p:nvCxnSpPr>
          <p:cNvPr id="10" name="Google Shape;211;p19">
            <a:extLst>
              <a:ext uri="{FF2B5EF4-FFF2-40B4-BE49-F238E27FC236}">
                <a16:creationId xmlns:a16="http://schemas.microsoft.com/office/drawing/2014/main" id="{9BBA35D4-F493-40BC-A30C-969898C37000}"/>
              </a:ext>
            </a:extLst>
          </p:cNvPr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w="38100" cap="flat" cmpd="sng">
            <a:solidFill>
              <a:srgbClr val="3F45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274;p22">
            <a:extLst>
              <a:ext uri="{FF2B5EF4-FFF2-40B4-BE49-F238E27FC236}">
                <a16:creationId xmlns:a16="http://schemas.microsoft.com/office/drawing/2014/main" id="{98A7D08C-F4EE-40B6-B36A-F005B8DA5F98}"/>
              </a:ext>
            </a:extLst>
          </p:cNvPr>
          <p:cNvSpPr txBox="1"/>
          <p:nvPr/>
        </p:nvSpPr>
        <p:spPr>
          <a:xfrm>
            <a:off x="469145" y="678049"/>
            <a:ext cx="6353686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3F453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DM Sans"/>
              </a:rPr>
              <a:t>Result Page</a:t>
            </a:r>
            <a:endParaRPr sz="9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Google Shape;274;p22">
            <a:extLst>
              <a:ext uri="{FF2B5EF4-FFF2-40B4-BE49-F238E27FC236}">
                <a16:creationId xmlns:a16="http://schemas.microsoft.com/office/drawing/2014/main" id="{BEFCAAE0-91C4-46C9-AEFD-789FA78636AC}"/>
              </a:ext>
            </a:extLst>
          </p:cNvPr>
          <p:cNvSpPr txBox="1"/>
          <p:nvPr/>
        </p:nvSpPr>
        <p:spPr>
          <a:xfrm>
            <a:off x="9331792" y="678049"/>
            <a:ext cx="6353686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3F453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DM Sans"/>
              </a:rPr>
              <a:t>My Page</a:t>
            </a:r>
            <a:endParaRPr sz="9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EA31E6-DF8B-4BA9-8061-812042C41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" r="19594" b="1001"/>
          <a:stretch/>
        </p:blipFill>
        <p:spPr>
          <a:xfrm>
            <a:off x="527199" y="3031986"/>
            <a:ext cx="8295024" cy="5464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36C04C-6BE9-4D84-A756-4238F801CC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7" r="17448"/>
          <a:stretch/>
        </p:blipFill>
        <p:spPr>
          <a:xfrm>
            <a:off x="9388065" y="3031992"/>
            <a:ext cx="8459578" cy="5464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8488107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2516</Words>
  <Application>Microsoft Office PowerPoint</Application>
  <PresentationFormat>사용자 지정</PresentationFormat>
  <Paragraphs>506</Paragraphs>
  <Slides>32</Slides>
  <Notes>32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Calibri</vt:lpstr>
      <vt:lpstr>맑은 고딕</vt:lpstr>
      <vt:lpstr>한컴 고딕</vt:lpstr>
      <vt:lpstr>나눔고딕</vt:lpstr>
      <vt:lpstr>나눔고딕OTF ExtraBold</vt:lpstr>
      <vt:lpstr>Arial</vt:lpstr>
      <vt:lpstr>Arimo</vt:lpstr>
      <vt:lpstr>나눔스퀘어OTF ExtraBold</vt:lpstr>
      <vt:lpstr>DM Sans</vt:lpstr>
      <vt:lpstr>나눔스퀘어</vt:lpstr>
      <vt:lpstr>나눔스퀘어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96</cp:revision>
  <dcterms:modified xsi:type="dcterms:W3CDTF">2024-07-26T04:48:39Z</dcterms:modified>
</cp:coreProperties>
</file>